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3" r:id="rId7"/>
    <p:sldId id="261" r:id="rId8"/>
    <p:sldId id="274" r:id="rId9"/>
    <p:sldId id="296" r:id="rId10"/>
    <p:sldId id="262" r:id="rId11"/>
    <p:sldId id="263" r:id="rId12"/>
    <p:sldId id="275" r:id="rId13"/>
    <p:sldId id="276" r:id="rId14"/>
    <p:sldId id="264" r:id="rId15"/>
    <p:sldId id="277" r:id="rId16"/>
    <p:sldId id="265" r:id="rId17"/>
    <p:sldId id="266" r:id="rId18"/>
    <p:sldId id="278" r:id="rId19"/>
    <p:sldId id="279" r:id="rId20"/>
    <p:sldId id="280" r:id="rId21"/>
    <p:sldId id="281" r:id="rId22"/>
    <p:sldId id="267" r:id="rId23"/>
    <p:sldId id="268" r:id="rId24"/>
    <p:sldId id="269" r:id="rId25"/>
    <p:sldId id="270" r:id="rId26"/>
    <p:sldId id="282" r:id="rId27"/>
    <p:sldId id="283" r:id="rId28"/>
    <p:sldId id="284" r:id="rId29"/>
    <p:sldId id="285" r:id="rId30"/>
    <p:sldId id="288" r:id="rId31"/>
    <p:sldId id="286" r:id="rId32"/>
    <p:sldId id="287" r:id="rId33"/>
    <p:sldId id="289" r:id="rId34"/>
    <p:sldId id="290" r:id="rId35"/>
    <p:sldId id="291" r:id="rId36"/>
    <p:sldId id="292" r:id="rId37"/>
    <p:sldId id="293" r:id="rId38"/>
    <p:sldId id="294" r:id="rId39"/>
    <p:sldId id="295" r:id="rId40"/>
    <p:sldId id="271" r:id="rId41"/>
    <p:sldId id="297" r:id="rId42"/>
    <p:sldId id="298" r:id="rId43"/>
    <p:sldId id="299" r:id="rId44"/>
    <p:sldId id="300" r:id="rId45"/>
    <p:sldId id="301" r:id="rId46"/>
    <p:sldId id="302" r:id="rId47"/>
    <p:sldId id="303" r:id="rId48"/>
    <p:sldId id="310" r:id="rId49"/>
    <p:sldId id="311" r:id="rId50"/>
    <p:sldId id="312" r:id="rId51"/>
    <p:sldId id="313" r:id="rId52"/>
    <p:sldId id="314" r:id="rId53"/>
    <p:sldId id="315" r:id="rId54"/>
    <p:sldId id="304" r:id="rId55"/>
    <p:sldId id="305" r:id="rId56"/>
    <p:sldId id="307" r:id="rId57"/>
    <p:sldId id="308" r:id="rId58"/>
    <p:sldId id="309" r:id="rId59"/>
    <p:sldId id="306" r:id="rId60"/>
    <p:sldId id="316" r:id="rId61"/>
    <p:sldId id="317" r:id="rId62"/>
    <p:sldId id="318" r:id="rId63"/>
    <p:sldId id="319" r:id="rId64"/>
    <p:sldId id="320" r:id="rId65"/>
    <p:sldId id="322" r:id="rId66"/>
    <p:sldId id="321" r:id="rId67"/>
    <p:sldId id="323" r:id="rId68"/>
    <p:sldId id="324" r:id="rId69"/>
    <p:sldId id="325" r:id="rId70"/>
    <p:sldId id="27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2" d="100"/>
          <a:sy n="102"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5FB5E-03BF-4E69-8CF8-5EC35EC19E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4D812D-963B-40B0-9284-CDA4124F9DEC}">
      <dgm:prSet/>
      <dgm:spPr/>
      <dgm:t>
        <a:bodyPr/>
        <a:lstStyle/>
        <a:p>
          <a:pPr>
            <a:lnSpc>
              <a:spcPct val="100000"/>
            </a:lnSpc>
          </a:pPr>
          <a:r>
            <a:rPr lang="en-US"/>
            <a:t>Impact of computerization, digitization, and Internet interconnection.</a:t>
          </a:r>
        </a:p>
      </dgm:t>
    </dgm:pt>
    <dgm:pt modelId="{C2B7B5A9-9E7A-48C4-B766-581F0E126D6C}" type="parTrans" cxnId="{2A0BE5FF-A517-4D63-BB38-471B3FB6BBAA}">
      <dgm:prSet/>
      <dgm:spPr/>
      <dgm:t>
        <a:bodyPr/>
        <a:lstStyle/>
        <a:p>
          <a:endParaRPr lang="en-US"/>
        </a:p>
      </dgm:t>
    </dgm:pt>
    <dgm:pt modelId="{08468BF6-E7B7-449F-8882-D0C95B089A7A}" type="sibTrans" cxnId="{2A0BE5FF-A517-4D63-BB38-471B3FB6BBAA}">
      <dgm:prSet/>
      <dgm:spPr/>
      <dgm:t>
        <a:bodyPr/>
        <a:lstStyle/>
        <a:p>
          <a:endParaRPr lang="en-US"/>
        </a:p>
      </dgm:t>
    </dgm:pt>
    <dgm:pt modelId="{44B04AAE-C089-45B3-8244-5F588858B6FE}">
      <dgm:prSet/>
      <dgm:spPr/>
      <dgm:t>
        <a:bodyPr/>
        <a:lstStyle/>
        <a:p>
          <a:pPr>
            <a:lnSpc>
              <a:spcPct val="100000"/>
            </a:lnSpc>
          </a:pPr>
          <a:r>
            <a:rPr lang="en-US"/>
            <a:t>Evolution in security mechanisms and defense strategies.</a:t>
          </a:r>
        </a:p>
      </dgm:t>
    </dgm:pt>
    <dgm:pt modelId="{5AE334AD-D51E-46B7-8E61-5348055D40D8}" type="parTrans" cxnId="{CE3FEC49-E61E-4827-815E-7DFC33ADE017}">
      <dgm:prSet/>
      <dgm:spPr/>
      <dgm:t>
        <a:bodyPr/>
        <a:lstStyle/>
        <a:p>
          <a:endParaRPr lang="en-US"/>
        </a:p>
      </dgm:t>
    </dgm:pt>
    <dgm:pt modelId="{DFF98D46-D9E3-4AE1-A219-D4BE86649C61}" type="sibTrans" cxnId="{CE3FEC49-E61E-4827-815E-7DFC33ADE017}">
      <dgm:prSet/>
      <dgm:spPr/>
      <dgm:t>
        <a:bodyPr/>
        <a:lstStyle/>
        <a:p>
          <a:endParaRPr lang="en-US"/>
        </a:p>
      </dgm:t>
    </dgm:pt>
    <dgm:pt modelId="{F9FCD9F4-6652-4C52-B370-D57A38BA49A7}" type="pres">
      <dgm:prSet presAssocID="{3855FB5E-03BF-4E69-8CF8-5EC35EC19EFE}" presName="root" presStyleCnt="0">
        <dgm:presLayoutVars>
          <dgm:dir/>
          <dgm:resizeHandles val="exact"/>
        </dgm:presLayoutVars>
      </dgm:prSet>
      <dgm:spPr/>
    </dgm:pt>
    <dgm:pt modelId="{78AFACAF-4583-4633-9EF2-F2E9AE77B929}" type="pres">
      <dgm:prSet presAssocID="{0D4D812D-963B-40B0-9284-CDA4124F9DEC}" presName="compNode" presStyleCnt="0"/>
      <dgm:spPr/>
    </dgm:pt>
    <dgm:pt modelId="{08A34E7A-1E44-4A64-8065-27204D37AA9A}" type="pres">
      <dgm:prSet presAssocID="{0D4D812D-963B-40B0-9284-CDA4124F9D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879426FF-F05E-446C-9B86-7A6CD462EC60}" type="pres">
      <dgm:prSet presAssocID="{0D4D812D-963B-40B0-9284-CDA4124F9DEC}" presName="spaceRect" presStyleCnt="0"/>
      <dgm:spPr/>
    </dgm:pt>
    <dgm:pt modelId="{AD9480D7-A7D2-4999-823F-B07D320C0483}" type="pres">
      <dgm:prSet presAssocID="{0D4D812D-963B-40B0-9284-CDA4124F9DEC}" presName="textRect" presStyleLbl="revTx" presStyleIdx="0" presStyleCnt="2">
        <dgm:presLayoutVars>
          <dgm:chMax val="1"/>
          <dgm:chPref val="1"/>
        </dgm:presLayoutVars>
      </dgm:prSet>
      <dgm:spPr/>
    </dgm:pt>
    <dgm:pt modelId="{E9CBEEF2-0880-4493-87F6-C23BC6A3BF6C}" type="pres">
      <dgm:prSet presAssocID="{08468BF6-E7B7-449F-8882-D0C95B089A7A}" presName="sibTrans" presStyleCnt="0"/>
      <dgm:spPr/>
    </dgm:pt>
    <dgm:pt modelId="{34C18964-3386-4952-992B-741A5F172622}" type="pres">
      <dgm:prSet presAssocID="{44B04AAE-C089-45B3-8244-5F588858B6FE}" presName="compNode" presStyleCnt="0"/>
      <dgm:spPr/>
    </dgm:pt>
    <dgm:pt modelId="{7EF957E6-DB7E-42C6-81F0-15A6F5373EFE}" type="pres">
      <dgm:prSet presAssocID="{44B04AAE-C089-45B3-8244-5F588858B6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1475173F-F17C-400D-ACED-9EC3B71B6644}" type="pres">
      <dgm:prSet presAssocID="{44B04AAE-C089-45B3-8244-5F588858B6FE}" presName="spaceRect" presStyleCnt="0"/>
      <dgm:spPr/>
    </dgm:pt>
    <dgm:pt modelId="{12F60B6F-DB51-471C-8478-473AEC072892}" type="pres">
      <dgm:prSet presAssocID="{44B04AAE-C089-45B3-8244-5F588858B6FE}" presName="textRect" presStyleLbl="revTx" presStyleIdx="1" presStyleCnt="2">
        <dgm:presLayoutVars>
          <dgm:chMax val="1"/>
          <dgm:chPref val="1"/>
        </dgm:presLayoutVars>
      </dgm:prSet>
      <dgm:spPr/>
    </dgm:pt>
  </dgm:ptLst>
  <dgm:cxnLst>
    <dgm:cxn modelId="{B53A922C-C92C-413E-9E1A-2B539A5662CF}" type="presOf" srcId="{3855FB5E-03BF-4E69-8CF8-5EC35EC19EFE}" destId="{F9FCD9F4-6652-4C52-B370-D57A38BA49A7}" srcOrd="0" destOrd="0" presId="urn:microsoft.com/office/officeart/2018/2/layout/IconLabelList"/>
    <dgm:cxn modelId="{01C2E033-4E01-484F-8F72-B4E8F10CFDD1}" type="presOf" srcId="{44B04AAE-C089-45B3-8244-5F588858B6FE}" destId="{12F60B6F-DB51-471C-8478-473AEC072892}" srcOrd="0" destOrd="0" presId="urn:microsoft.com/office/officeart/2018/2/layout/IconLabelList"/>
    <dgm:cxn modelId="{CE3FEC49-E61E-4827-815E-7DFC33ADE017}" srcId="{3855FB5E-03BF-4E69-8CF8-5EC35EC19EFE}" destId="{44B04AAE-C089-45B3-8244-5F588858B6FE}" srcOrd="1" destOrd="0" parTransId="{5AE334AD-D51E-46B7-8E61-5348055D40D8}" sibTransId="{DFF98D46-D9E3-4AE1-A219-D4BE86649C61}"/>
    <dgm:cxn modelId="{BEA2EF70-9B12-4C57-8AE4-156453C251C4}" type="presOf" srcId="{0D4D812D-963B-40B0-9284-CDA4124F9DEC}" destId="{AD9480D7-A7D2-4999-823F-B07D320C0483}" srcOrd="0" destOrd="0" presId="urn:microsoft.com/office/officeart/2018/2/layout/IconLabelList"/>
    <dgm:cxn modelId="{2A0BE5FF-A517-4D63-BB38-471B3FB6BBAA}" srcId="{3855FB5E-03BF-4E69-8CF8-5EC35EC19EFE}" destId="{0D4D812D-963B-40B0-9284-CDA4124F9DEC}" srcOrd="0" destOrd="0" parTransId="{C2B7B5A9-9E7A-48C4-B766-581F0E126D6C}" sibTransId="{08468BF6-E7B7-449F-8882-D0C95B089A7A}"/>
    <dgm:cxn modelId="{630BE130-C099-45D9-8E8F-77E9FDA8E4FE}" type="presParOf" srcId="{F9FCD9F4-6652-4C52-B370-D57A38BA49A7}" destId="{78AFACAF-4583-4633-9EF2-F2E9AE77B929}" srcOrd="0" destOrd="0" presId="urn:microsoft.com/office/officeart/2018/2/layout/IconLabelList"/>
    <dgm:cxn modelId="{64BD90CD-9C60-468A-852A-9A7CC69E66D5}" type="presParOf" srcId="{78AFACAF-4583-4633-9EF2-F2E9AE77B929}" destId="{08A34E7A-1E44-4A64-8065-27204D37AA9A}" srcOrd="0" destOrd="0" presId="urn:microsoft.com/office/officeart/2018/2/layout/IconLabelList"/>
    <dgm:cxn modelId="{073F4AF2-DA76-42FB-AFF3-CCE23D88FC84}" type="presParOf" srcId="{78AFACAF-4583-4633-9EF2-F2E9AE77B929}" destId="{879426FF-F05E-446C-9B86-7A6CD462EC60}" srcOrd="1" destOrd="0" presId="urn:microsoft.com/office/officeart/2018/2/layout/IconLabelList"/>
    <dgm:cxn modelId="{5245450D-BD0C-4BA9-B08C-6AF93E68CF7F}" type="presParOf" srcId="{78AFACAF-4583-4633-9EF2-F2E9AE77B929}" destId="{AD9480D7-A7D2-4999-823F-B07D320C0483}" srcOrd="2" destOrd="0" presId="urn:microsoft.com/office/officeart/2018/2/layout/IconLabelList"/>
    <dgm:cxn modelId="{9A6ADD2B-8A1F-4174-A8E2-16723DADBDF9}" type="presParOf" srcId="{F9FCD9F4-6652-4C52-B370-D57A38BA49A7}" destId="{E9CBEEF2-0880-4493-87F6-C23BC6A3BF6C}" srcOrd="1" destOrd="0" presId="urn:microsoft.com/office/officeart/2018/2/layout/IconLabelList"/>
    <dgm:cxn modelId="{13C361A1-F686-4139-97EE-15D11954E7E0}" type="presParOf" srcId="{F9FCD9F4-6652-4C52-B370-D57A38BA49A7}" destId="{34C18964-3386-4952-992B-741A5F172622}" srcOrd="2" destOrd="0" presId="urn:microsoft.com/office/officeart/2018/2/layout/IconLabelList"/>
    <dgm:cxn modelId="{4964E3E8-6C1E-4990-A5DB-C2754E6079DF}" type="presParOf" srcId="{34C18964-3386-4952-992B-741A5F172622}" destId="{7EF957E6-DB7E-42C6-81F0-15A6F5373EFE}" srcOrd="0" destOrd="0" presId="urn:microsoft.com/office/officeart/2018/2/layout/IconLabelList"/>
    <dgm:cxn modelId="{829A1F7B-04A4-4B49-922F-76A128821992}" type="presParOf" srcId="{34C18964-3386-4952-992B-741A5F172622}" destId="{1475173F-F17C-400D-ACED-9EC3B71B6644}" srcOrd="1" destOrd="0" presId="urn:microsoft.com/office/officeart/2018/2/layout/IconLabelList"/>
    <dgm:cxn modelId="{6408DFA7-3EF5-4F5E-913D-B20CF8E2DA4A}" type="presParOf" srcId="{34C18964-3386-4952-992B-741A5F172622}" destId="{12F60B6F-DB51-471C-8478-473AEC07289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A88A5A-A937-484C-B9FE-AA3605AA93E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41FE242-475A-4EC7-9D99-CD9D6C62682B}">
      <dgm:prSet/>
      <dgm:spPr/>
      <dgm:t>
        <a:bodyPr/>
        <a:lstStyle/>
        <a:p>
          <a:r>
            <a:rPr lang="en-US"/>
            <a:t>Increasing number of Internet-connected devices.</a:t>
          </a:r>
        </a:p>
      </dgm:t>
    </dgm:pt>
    <dgm:pt modelId="{07888CFA-9A5D-48B2-931D-D3B2E98D3DD4}" type="parTrans" cxnId="{32F352EC-56E3-40FE-81B9-8A79281AD895}">
      <dgm:prSet/>
      <dgm:spPr/>
      <dgm:t>
        <a:bodyPr/>
        <a:lstStyle/>
        <a:p>
          <a:endParaRPr lang="en-US"/>
        </a:p>
      </dgm:t>
    </dgm:pt>
    <dgm:pt modelId="{CF26E2B8-68FA-4B78-B86B-1B6EE5FDD296}" type="sibTrans" cxnId="{32F352EC-56E3-40FE-81B9-8A79281AD895}">
      <dgm:prSet/>
      <dgm:spPr/>
      <dgm:t>
        <a:bodyPr/>
        <a:lstStyle/>
        <a:p>
          <a:endParaRPr lang="en-US"/>
        </a:p>
      </dgm:t>
    </dgm:pt>
    <dgm:pt modelId="{631F8753-7E5F-4AB0-937A-040DE5963B6F}">
      <dgm:prSet/>
      <dgm:spPr/>
      <dgm:t>
        <a:bodyPr/>
        <a:lstStyle/>
        <a:p>
          <a:r>
            <a:rPr lang="en-US"/>
            <a:t>Complexity of cyber threats.</a:t>
          </a:r>
        </a:p>
      </dgm:t>
    </dgm:pt>
    <dgm:pt modelId="{E8EE80A2-C5A5-4033-8D8E-A694C01C77EC}" type="parTrans" cxnId="{1272122B-4086-4641-9FB7-CE2F9A9B1882}">
      <dgm:prSet/>
      <dgm:spPr/>
      <dgm:t>
        <a:bodyPr/>
        <a:lstStyle/>
        <a:p>
          <a:endParaRPr lang="en-US"/>
        </a:p>
      </dgm:t>
    </dgm:pt>
    <dgm:pt modelId="{D6798C66-9F64-430B-AA56-F73F9B69063E}" type="sibTrans" cxnId="{1272122B-4086-4641-9FB7-CE2F9A9B1882}">
      <dgm:prSet/>
      <dgm:spPr/>
      <dgm:t>
        <a:bodyPr/>
        <a:lstStyle/>
        <a:p>
          <a:endParaRPr lang="en-US"/>
        </a:p>
      </dgm:t>
    </dgm:pt>
    <dgm:pt modelId="{434BB3C0-AF45-4AAE-986C-784C69410FC7}" type="pres">
      <dgm:prSet presAssocID="{9EA88A5A-A937-484C-B9FE-AA3605AA93EF}" presName="root" presStyleCnt="0">
        <dgm:presLayoutVars>
          <dgm:dir/>
          <dgm:resizeHandles val="exact"/>
        </dgm:presLayoutVars>
      </dgm:prSet>
      <dgm:spPr/>
    </dgm:pt>
    <dgm:pt modelId="{01B2A459-9666-4E20-8347-E0B54F9F06A5}" type="pres">
      <dgm:prSet presAssocID="{B41FE242-475A-4EC7-9D99-CD9D6C62682B}" presName="compNode" presStyleCnt="0"/>
      <dgm:spPr/>
    </dgm:pt>
    <dgm:pt modelId="{33DCBE57-ECAF-4B3F-B86C-24D89FF404AD}" type="pres">
      <dgm:prSet presAssocID="{B41FE242-475A-4EC7-9D99-CD9D6C6268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CFAEA1EA-A222-467B-B9D2-E846381858BE}" type="pres">
      <dgm:prSet presAssocID="{B41FE242-475A-4EC7-9D99-CD9D6C62682B}" presName="spaceRect" presStyleCnt="0"/>
      <dgm:spPr/>
    </dgm:pt>
    <dgm:pt modelId="{858DBA71-EE36-486A-85F9-7421C9D3A05B}" type="pres">
      <dgm:prSet presAssocID="{B41FE242-475A-4EC7-9D99-CD9D6C62682B}" presName="textRect" presStyleLbl="revTx" presStyleIdx="0" presStyleCnt="2">
        <dgm:presLayoutVars>
          <dgm:chMax val="1"/>
          <dgm:chPref val="1"/>
        </dgm:presLayoutVars>
      </dgm:prSet>
      <dgm:spPr/>
    </dgm:pt>
    <dgm:pt modelId="{516D5825-8E14-4411-AD55-B0DB2E2A664D}" type="pres">
      <dgm:prSet presAssocID="{CF26E2B8-68FA-4B78-B86B-1B6EE5FDD296}" presName="sibTrans" presStyleCnt="0"/>
      <dgm:spPr/>
    </dgm:pt>
    <dgm:pt modelId="{AC6C4CAA-C4A2-4062-BE7C-3516BAC4775E}" type="pres">
      <dgm:prSet presAssocID="{631F8753-7E5F-4AB0-937A-040DE5963B6F}" presName="compNode" presStyleCnt="0"/>
      <dgm:spPr/>
    </dgm:pt>
    <dgm:pt modelId="{24C1C8CE-EDD3-45AF-A989-3C073D19E6C8}" type="pres">
      <dgm:prSet presAssocID="{631F8753-7E5F-4AB0-937A-040DE5963B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FD76AB2-10F2-4CC4-BDC5-8AB3CA532F79}" type="pres">
      <dgm:prSet presAssocID="{631F8753-7E5F-4AB0-937A-040DE5963B6F}" presName="spaceRect" presStyleCnt="0"/>
      <dgm:spPr/>
    </dgm:pt>
    <dgm:pt modelId="{11735F3D-ED83-4C34-A3BC-81542481FA32}" type="pres">
      <dgm:prSet presAssocID="{631F8753-7E5F-4AB0-937A-040DE5963B6F}" presName="textRect" presStyleLbl="revTx" presStyleIdx="1" presStyleCnt="2">
        <dgm:presLayoutVars>
          <dgm:chMax val="1"/>
          <dgm:chPref val="1"/>
        </dgm:presLayoutVars>
      </dgm:prSet>
      <dgm:spPr/>
    </dgm:pt>
  </dgm:ptLst>
  <dgm:cxnLst>
    <dgm:cxn modelId="{E7419812-FA90-477B-85D2-2A2119F00F72}" type="presOf" srcId="{631F8753-7E5F-4AB0-937A-040DE5963B6F}" destId="{11735F3D-ED83-4C34-A3BC-81542481FA32}" srcOrd="0" destOrd="0" presId="urn:microsoft.com/office/officeart/2018/2/layout/IconLabelList"/>
    <dgm:cxn modelId="{1272122B-4086-4641-9FB7-CE2F9A9B1882}" srcId="{9EA88A5A-A937-484C-B9FE-AA3605AA93EF}" destId="{631F8753-7E5F-4AB0-937A-040DE5963B6F}" srcOrd="1" destOrd="0" parTransId="{E8EE80A2-C5A5-4033-8D8E-A694C01C77EC}" sibTransId="{D6798C66-9F64-430B-AA56-F73F9B69063E}"/>
    <dgm:cxn modelId="{6CD79739-1DC0-4B37-AB4D-4CBB2D6A86D8}" type="presOf" srcId="{9EA88A5A-A937-484C-B9FE-AA3605AA93EF}" destId="{434BB3C0-AF45-4AAE-986C-784C69410FC7}" srcOrd="0" destOrd="0" presId="urn:microsoft.com/office/officeart/2018/2/layout/IconLabelList"/>
    <dgm:cxn modelId="{32F352EC-56E3-40FE-81B9-8A79281AD895}" srcId="{9EA88A5A-A937-484C-B9FE-AA3605AA93EF}" destId="{B41FE242-475A-4EC7-9D99-CD9D6C62682B}" srcOrd="0" destOrd="0" parTransId="{07888CFA-9A5D-48B2-931D-D3B2E98D3DD4}" sibTransId="{CF26E2B8-68FA-4B78-B86B-1B6EE5FDD296}"/>
    <dgm:cxn modelId="{94091FF9-B212-48F5-8047-1F2CB47978C4}" type="presOf" srcId="{B41FE242-475A-4EC7-9D99-CD9D6C62682B}" destId="{858DBA71-EE36-486A-85F9-7421C9D3A05B}" srcOrd="0" destOrd="0" presId="urn:microsoft.com/office/officeart/2018/2/layout/IconLabelList"/>
    <dgm:cxn modelId="{C5FD96E9-EF51-4CE1-AB96-5CC341C8AAB9}" type="presParOf" srcId="{434BB3C0-AF45-4AAE-986C-784C69410FC7}" destId="{01B2A459-9666-4E20-8347-E0B54F9F06A5}" srcOrd="0" destOrd="0" presId="urn:microsoft.com/office/officeart/2018/2/layout/IconLabelList"/>
    <dgm:cxn modelId="{4CD7C050-02EA-484A-93A3-380007DEA5D3}" type="presParOf" srcId="{01B2A459-9666-4E20-8347-E0B54F9F06A5}" destId="{33DCBE57-ECAF-4B3F-B86C-24D89FF404AD}" srcOrd="0" destOrd="0" presId="urn:microsoft.com/office/officeart/2018/2/layout/IconLabelList"/>
    <dgm:cxn modelId="{E10DFEAD-EC74-4721-B017-B2CEA540333E}" type="presParOf" srcId="{01B2A459-9666-4E20-8347-E0B54F9F06A5}" destId="{CFAEA1EA-A222-467B-B9D2-E846381858BE}" srcOrd="1" destOrd="0" presId="urn:microsoft.com/office/officeart/2018/2/layout/IconLabelList"/>
    <dgm:cxn modelId="{44823CE2-0975-41A2-8614-E785954DEE73}" type="presParOf" srcId="{01B2A459-9666-4E20-8347-E0B54F9F06A5}" destId="{858DBA71-EE36-486A-85F9-7421C9D3A05B}" srcOrd="2" destOrd="0" presId="urn:microsoft.com/office/officeart/2018/2/layout/IconLabelList"/>
    <dgm:cxn modelId="{CE36CAF3-E5B8-44BA-B722-5636E439E541}" type="presParOf" srcId="{434BB3C0-AF45-4AAE-986C-784C69410FC7}" destId="{516D5825-8E14-4411-AD55-B0DB2E2A664D}" srcOrd="1" destOrd="0" presId="urn:microsoft.com/office/officeart/2018/2/layout/IconLabelList"/>
    <dgm:cxn modelId="{185C27A3-AE3A-4A7A-8C2E-AE3F4EB04C32}" type="presParOf" srcId="{434BB3C0-AF45-4AAE-986C-784C69410FC7}" destId="{AC6C4CAA-C4A2-4062-BE7C-3516BAC4775E}" srcOrd="2" destOrd="0" presId="urn:microsoft.com/office/officeart/2018/2/layout/IconLabelList"/>
    <dgm:cxn modelId="{BE6D0EA9-B05B-424C-930F-32F249898331}" type="presParOf" srcId="{AC6C4CAA-C4A2-4062-BE7C-3516BAC4775E}" destId="{24C1C8CE-EDD3-45AF-A989-3C073D19E6C8}" srcOrd="0" destOrd="0" presId="urn:microsoft.com/office/officeart/2018/2/layout/IconLabelList"/>
    <dgm:cxn modelId="{2A06FCF7-1EF1-4790-A35A-4AF3EFC0853E}" type="presParOf" srcId="{AC6C4CAA-C4A2-4062-BE7C-3516BAC4775E}" destId="{5FD76AB2-10F2-4CC4-BDC5-8AB3CA532F79}" srcOrd="1" destOrd="0" presId="urn:microsoft.com/office/officeart/2018/2/layout/IconLabelList"/>
    <dgm:cxn modelId="{C257A5C1-8FF3-4C73-830B-C8B5165901A8}" type="presParOf" srcId="{AC6C4CAA-C4A2-4062-BE7C-3516BAC4775E}" destId="{11735F3D-ED83-4C34-A3BC-81542481FA3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6169CB-1809-4120-ACD7-4DEBCDB7EAC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C214BB-54A9-476B-9A7C-59983EBED410}">
      <dgm:prSet/>
      <dgm:spPr/>
      <dgm:t>
        <a:bodyPr/>
        <a:lstStyle/>
        <a:p>
          <a:r>
            <a:rPr lang="en-US"/>
            <a:t>Quick adoption of new technologies.</a:t>
          </a:r>
        </a:p>
      </dgm:t>
    </dgm:pt>
    <dgm:pt modelId="{CAFFF9E5-EC1F-4E50-816E-87B34757EB7A}" type="parTrans" cxnId="{830647E8-2D63-4433-B045-12392F176BBB}">
      <dgm:prSet/>
      <dgm:spPr/>
      <dgm:t>
        <a:bodyPr/>
        <a:lstStyle/>
        <a:p>
          <a:endParaRPr lang="en-US"/>
        </a:p>
      </dgm:t>
    </dgm:pt>
    <dgm:pt modelId="{5FC2964F-59B0-4D93-92F1-08B610046244}" type="sibTrans" cxnId="{830647E8-2D63-4433-B045-12392F176BBB}">
      <dgm:prSet/>
      <dgm:spPr/>
      <dgm:t>
        <a:bodyPr/>
        <a:lstStyle/>
        <a:p>
          <a:endParaRPr lang="en-US"/>
        </a:p>
      </dgm:t>
    </dgm:pt>
    <dgm:pt modelId="{1C5E837B-E9E2-4646-8829-88B2A32CB20F}">
      <dgm:prSet/>
      <dgm:spPr/>
      <dgm:t>
        <a:bodyPr/>
        <a:lstStyle/>
        <a:p>
          <a:r>
            <a:rPr lang="en-US"/>
            <a:t>Increased online users from low-income communities.</a:t>
          </a:r>
        </a:p>
      </dgm:t>
    </dgm:pt>
    <dgm:pt modelId="{5D985124-4ED0-4EFD-8704-F4F52BA423F8}" type="parTrans" cxnId="{132A6776-1BBB-41A7-9CEE-CEDF73CA4694}">
      <dgm:prSet/>
      <dgm:spPr/>
      <dgm:t>
        <a:bodyPr/>
        <a:lstStyle/>
        <a:p>
          <a:endParaRPr lang="en-US"/>
        </a:p>
      </dgm:t>
    </dgm:pt>
    <dgm:pt modelId="{8547E3A5-EF11-4AAC-B2AC-F7736545CD0F}" type="sibTrans" cxnId="{132A6776-1BBB-41A7-9CEE-CEDF73CA4694}">
      <dgm:prSet/>
      <dgm:spPr/>
      <dgm:t>
        <a:bodyPr/>
        <a:lstStyle/>
        <a:p>
          <a:endParaRPr lang="en-US"/>
        </a:p>
      </dgm:t>
    </dgm:pt>
    <dgm:pt modelId="{F6EDBE1B-6FE3-40C2-BEA4-32124F4F097C}">
      <dgm:prSet/>
      <dgm:spPr/>
      <dgm:t>
        <a:bodyPr/>
        <a:lstStyle/>
        <a:p>
          <a:r>
            <a:rPr lang="en-US"/>
            <a:t>Financial sophistication of cybercriminals.</a:t>
          </a:r>
        </a:p>
      </dgm:t>
    </dgm:pt>
    <dgm:pt modelId="{2DEEBDBC-F2FE-44CE-8637-00BA166E43A8}" type="parTrans" cxnId="{32389021-CD96-46B0-834F-FFB2BB4B0B27}">
      <dgm:prSet/>
      <dgm:spPr/>
      <dgm:t>
        <a:bodyPr/>
        <a:lstStyle/>
        <a:p>
          <a:endParaRPr lang="en-US"/>
        </a:p>
      </dgm:t>
    </dgm:pt>
    <dgm:pt modelId="{58AEC0E4-C7CE-4C9A-8C78-4ECD8898134E}" type="sibTrans" cxnId="{32389021-CD96-46B0-834F-FFB2BB4B0B27}">
      <dgm:prSet/>
      <dgm:spPr/>
      <dgm:t>
        <a:bodyPr/>
        <a:lstStyle/>
        <a:p>
          <a:endParaRPr lang="en-US"/>
        </a:p>
      </dgm:t>
    </dgm:pt>
    <dgm:pt modelId="{7CFE6F1B-3310-4500-8C32-3FFE32AAF7BB}" type="pres">
      <dgm:prSet presAssocID="{3D6169CB-1809-4120-ACD7-4DEBCDB7EAC0}" presName="root" presStyleCnt="0">
        <dgm:presLayoutVars>
          <dgm:dir/>
          <dgm:resizeHandles val="exact"/>
        </dgm:presLayoutVars>
      </dgm:prSet>
      <dgm:spPr/>
    </dgm:pt>
    <dgm:pt modelId="{5CD55989-B8B1-4A00-B099-2CCD74AD3258}" type="pres">
      <dgm:prSet presAssocID="{15C214BB-54A9-476B-9A7C-59983EBED410}" presName="compNode" presStyleCnt="0"/>
      <dgm:spPr/>
    </dgm:pt>
    <dgm:pt modelId="{969FF92C-250A-4AB6-BC44-EED463FAAF95}" type="pres">
      <dgm:prSet presAssocID="{15C214BB-54A9-476B-9A7C-59983EBED4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133547-4183-4C96-B926-3E642B038460}" type="pres">
      <dgm:prSet presAssocID="{15C214BB-54A9-476B-9A7C-59983EBED410}" presName="spaceRect" presStyleCnt="0"/>
      <dgm:spPr/>
    </dgm:pt>
    <dgm:pt modelId="{5EBCFA9C-2827-41C5-990E-A7AD7F53E0A7}" type="pres">
      <dgm:prSet presAssocID="{15C214BB-54A9-476B-9A7C-59983EBED410}" presName="textRect" presStyleLbl="revTx" presStyleIdx="0" presStyleCnt="3">
        <dgm:presLayoutVars>
          <dgm:chMax val="1"/>
          <dgm:chPref val="1"/>
        </dgm:presLayoutVars>
      </dgm:prSet>
      <dgm:spPr/>
    </dgm:pt>
    <dgm:pt modelId="{BB542B4B-BC77-4BA9-9408-FD62968F3F95}" type="pres">
      <dgm:prSet presAssocID="{5FC2964F-59B0-4D93-92F1-08B610046244}" presName="sibTrans" presStyleCnt="0"/>
      <dgm:spPr/>
    </dgm:pt>
    <dgm:pt modelId="{43B5624E-BC87-4BBB-8092-1382B4B5D484}" type="pres">
      <dgm:prSet presAssocID="{1C5E837B-E9E2-4646-8829-88B2A32CB20F}" presName="compNode" presStyleCnt="0"/>
      <dgm:spPr/>
    </dgm:pt>
    <dgm:pt modelId="{597A273F-03DE-4C7C-9394-A8CF0A399901}" type="pres">
      <dgm:prSet presAssocID="{1C5E837B-E9E2-4646-8829-88B2A32CB2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1062948-9B46-4E4E-A203-B3A34C5D252D}" type="pres">
      <dgm:prSet presAssocID="{1C5E837B-E9E2-4646-8829-88B2A32CB20F}" presName="spaceRect" presStyleCnt="0"/>
      <dgm:spPr/>
    </dgm:pt>
    <dgm:pt modelId="{48883F0F-0A8A-462F-B2FF-C95521AB8C29}" type="pres">
      <dgm:prSet presAssocID="{1C5E837B-E9E2-4646-8829-88B2A32CB20F}" presName="textRect" presStyleLbl="revTx" presStyleIdx="1" presStyleCnt="3">
        <dgm:presLayoutVars>
          <dgm:chMax val="1"/>
          <dgm:chPref val="1"/>
        </dgm:presLayoutVars>
      </dgm:prSet>
      <dgm:spPr/>
    </dgm:pt>
    <dgm:pt modelId="{373BBBC1-ACCE-4488-9906-BEA3C234F94E}" type="pres">
      <dgm:prSet presAssocID="{8547E3A5-EF11-4AAC-B2AC-F7736545CD0F}" presName="sibTrans" presStyleCnt="0"/>
      <dgm:spPr/>
    </dgm:pt>
    <dgm:pt modelId="{B079E69A-42F4-4EF3-B575-9E3E27AEA8E2}" type="pres">
      <dgm:prSet presAssocID="{F6EDBE1B-6FE3-40C2-BEA4-32124F4F097C}" presName="compNode" presStyleCnt="0"/>
      <dgm:spPr/>
    </dgm:pt>
    <dgm:pt modelId="{C156898E-8C1D-41C0-B21F-2AC648AF0420}" type="pres">
      <dgm:prSet presAssocID="{F6EDBE1B-6FE3-40C2-BEA4-32124F4F09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60B6791-513B-4AC5-82C4-574BA92005EC}" type="pres">
      <dgm:prSet presAssocID="{F6EDBE1B-6FE3-40C2-BEA4-32124F4F097C}" presName="spaceRect" presStyleCnt="0"/>
      <dgm:spPr/>
    </dgm:pt>
    <dgm:pt modelId="{9C7EC5F8-A898-4FF9-B9D8-C74950B595F6}" type="pres">
      <dgm:prSet presAssocID="{F6EDBE1B-6FE3-40C2-BEA4-32124F4F097C}" presName="textRect" presStyleLbl="revTx" presStyleIdx="2" presStyleCnt="3">
        <dgm:presLayoutVars>
          <dgm:chMax val="1"/>
          <dgm:chPref val="1"/>
        </dgm:presLayoutVars>
      </dgm:prSet>
      <dgm:spPr/>
    </dgm:pt>
  </dgm:ptLst>
  <dgm:cxnLst>
    <dgm:cxn modelId="{32389021-CD96-46B0-834F-FFB2BB4B0B27}" srcId="{3D6169CB-1809-4120-ACD7-4DEBCDB7EAC0}" destId="{F6EDBE1B-6FE3-40C2-BEA4-32124F4F097C}" srcOrd="2" destOrd="0" parTransId="{2DEEBDBC-F2FE-44CE-8637-00BA166E43A8}" sibTransId="{58AEC0E4-C7CE-4C9A-8C78-4ECD8898134E}"/>
    <dgm:cxn modelId="{132A6776-1BBB-41A7-9CEE-CEDF73CA4694}" srcId="{3D6169CB-1809-4120-ACD7-4DEBCDB7EAC0}" destId="{1C5E837B-E9E2-4646-8829-88B2A32CB20F}" srcOrd="1" destOrd="0" parTransId="{5D985124-4ED0-4EFD-8704-F4F52BA423F8}" sibTransId="{8547E3A5-EF11-4AAC-B2AC-F7736545CD0F}"/>
    <dgm:cxn modelId="{B2E35084-3968-41F9-8DB7-4FC9251C6AE7}" type="presOf" srcId="{1C5E837B-E9E2-4646-8829-88B2A32CB20F}" destId="{48883F0F-0A8A-462F-B2FF-C95521AB8C29}" srcOrd="0" destOrd="0" presId="urn:microsoft.com/office/officeart/2018/2/layout/IconLabelList"/>
    <dgm:cxn modelId="{1863E59E-116E-41C3-9FA1-590C3A77869C}" type="presOf" srcId="{F6EDBE1B-6FE3-40C2-BEA4-32124F4F097C}" destId="{9C7EC5F8-A898-4FF9-B9D8-C74950B595F6}" srcOrd="0" destOrd="0" presId="urn:microsoft.com/office/officeart/2018/2/layout/IconLabelList"/>
    <dgm:cxn modelId="{D753C1CD-7660-46C3-AE62-3F46F0D778A9}" type="presOf" srcId="{15C214BB-54A9-476B-9A7C-59983EBED410}" destId="{5EBCFA9C-2827-41C5-990E-A7AD7F53E0A7}" srcOrd="0" destOrd="0" presId="urn:microsoft.com/office/officeart/2018/2/layout/IconLabelList"/>
    <dgm:cxn modelId="{66712FDF-B087-4742-9527-0150E62D52F6}" type="presOf" srcId="{3D6169CB-1809-4120-ACD7-4DEBCDB7EAC0}" destId="{7CFE6F1B-3310-4500-8C32-3FFE32AAF7BB}" srcOrd="0" destOrd="0" presId="urn:microsoft.com/office/officeart/2018/2/layout/IconLabelList"/>
    <dgm:cxn modelId="{830647E8-2D63-4433-B045-12392F176BBB}" srcId="{3D6169CB-1809-4120-ACD7-4DEBCDB7EAC0}" destId="{15C214BB-54A9-476B-9A7C-59983EBED410}" srcOrd="0" destOrd="0" parTransId="{CAFFF9E5-EC1F-4E50-816E-87B34757EB7A}" sibTransId="{5FC2964F-59B0-4D93-92F1-08B610046244}"/>
    <dgm:cxn modelId="{4BB2DA69-9638-4FBE-B388-F6B6AFE27D95}" type="presParOf" srcId="{7CFE6F1B-3310-4500-8C32-3FFE32AAF7BB}" destId="{5CD55989-B8B1-4A00-B099-2CCD74AD3258}" srcOrd="0" destOrd="0" presId="urn:microsoft.com/office/officeart/2018/2/layout/IconLabelList"/>
    <dgm:cxn modelId="{06E7E011-3A00-4D2D-8942-1C5EFBD04951}" type="presParOf" srcId="{5CD55989-B8B1-4A00-B099-2CCD74AD3258}" destId="{969FF92C-250A-4AB6-BC44-EED463FAAF95}" srcOrd="0" destOrd="0" presId="urn:microsoft.com/office/officeart/2018/2/layout/IconLabelList"/>
    <dgm:cxn modelId="{E4B00698-264F-445B-883A-DD5F1D0C0D69}" type="presParOf" srcId="{5CD55989-B8B1-4A00-B099-2CCD74AD3258}" destId="{60133547-4183-4C96-B926-3E642B038460}" srcOrd="1" destOrd="0" presId="urn:microsoft.com/office/officeart/2018/2/layout/IconLabelList"/>
    <dgm:cxn modelId="{1D12EE8F-7C2B-4A79-AE3B-7CCA0AF734C2}" type="presParOf" srcId="{5CD55989-B8B1-4A00-B099-2CCD74AD3258}" destId="{5EBCFA9C-2827-41C5-990E-A7AD7F53E0A7}" srcOrd="2" destOrd="0" presId="urn:microsoft.com/office/officeart/2018/2/layout/IconLabelList"/>
    <dgm:cxn modelId="{38464A42-7679-4F92-B55E-D6D8C7C97775}" type="presParOf" srcId="{7CFE6F1B-3310-4500-8C32-3FFE32AAF7BB}" destId="{BB542B4B-BC77-4BA9-9408-FD62968F3F95}" srcOrd="1" destOrd="0" presId="urn:microsoft.com/office/officeart/2018/2/layout/IconLabelList"/>
    <dgm:cxn modelId="{D2B8E177-5752-47D4-8704-294132C51662}" type="presParOf" srcId="{7CFE6F1B-3310-4500-8C32-3FFE32AAF7BB}" destId="{43B5624E-BC87-4BBB-8092-1382B4B5D484}" srcOrd="2" destOrd="0" presId="urn:microsoft.com/office/officeart/2018/2/layout/IconLabelList"/>
    <dgm:cxn modelId="{623E2E66-BD55-40C8-99D0-51881B82984B}" type="presParOf" srcId="{43B5624E-BC87-4BBB-8092-1382B4B5D484}" destId="{597A273F-03DE-4C7C-9394-A8CF0A399901}" srcOrd="0" destOrd="0" presId="urn:microsoft.com/office/officeart/2018/2/layout/IconLabelList"/>
    <dgm:cxn modelId="{605B108C-2610-4106-991A-DA31E5497516}" type="presParOf" srcId="{43B5624E-BC87-4BBB-8092-1382B4B5D484}" destId="{51062948-9B46-4E4E-A203-B3A34C5D252D}" srcOrd="1" destOrd="0" presId="urn:microsoft.com/office/officeart/2018/2/layout/IconLabelList"/>
    <dgm:cxn modelId="{52526F84-809E-426A-AD07-914E99765DA4}" type="presParOf" srcId="{43B5624E-BC87-4BBB-8092-1382B4B5D484}" destId="{48883F0F-0A8A-462F-B2FF-C95521AB8C29}" srcOrd="2" destOrd="0" presId="urn:microsoft.com/office/officeart/2018/2/layout/IconLabelList"/>
    <dgm:cxn modelId="{ED43DB46-26DB-45CB-9282-112F820273B1}" type="presParOf" srcId="{7CFE6F1B-3310-4500-8C32-3FFE32AAF7BB}" destId="{373BBBC1-ACCE-4488-9906-BEA3C234F94E}" srcOrd="3" destOrd="0" presId="urn:microsoft.com/office/officeart/2018/2/layout/IconLabelList"/>
    <dgm:cxn modelId="{8B64AD6A-7484-46F7-AD02-DA5BC2373B10}" type="presParOf" srcId="{7CFE6F1B-3310-4500-8C32-3FFE32AAF7BB}" destId="{B079E69A-42F4-4EF3-B575-9E3E27AEA8E2}" srcOrd="4" destOrd="0" presId="urn:microsoft.com/office/officeart/2018/2/layout/IconLabelList"/>
    <dgm:cxn modelId="{45363087-18B2-4635-84E6-B9B858265204}" type="presParOf" srcId="{B079E69A-42F4-4EF3-B575-9E3E27AEA8E2}" destId="{C156898E-8C1D-41C0-B21F-2AC648AF0420}" srcOrd="0" destOrd="0" presId="urn:microsoft.com/office/officeart/2018/2/layout/IconLabelList"/>
    <dgm:cxn modelId="{50CA0967-4F42-49CD-BC1B-8307DFBD0CBB}" type="presParOf" srcId="{B079E69A-42F4-4EF3-B575-9E3E27AEA8E2}" destId="{660B6791-513B-4AC5-82C4-574BA92005EC}" srcOrd="1" destOrd="0" presId="urn:microsoft.com/office/officeart/2018/2/layout/IconLabelList"/>
    <dgm:cxn modelId="{8857F0A8-0233-46E9-85E6-4EFBD859D744}" type="presParOf" srcId="{B079E69A-42F4-4EF3-B575-9E3E27AEA8E2}" destId="{9C7EC5F8-A898-4FF9-B9D8-C74950B595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912EEC-69FB-4773-A7B0-3DF9AE2E5F5C}"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D04C98B4-5E16-41C4-9C66-1BA86E00FE0D}">
      <dgm:prSet/>
      <dgm:spPr/>
      <dgm:t>
        <a:bodyPr/>
        <a:lstStyle/>
        <a:p>
          <a:r>
            <a:rPr lang="en-US"/>
            <a:t>Fundamental Concepts: Confidentiality, Integrity, Availability (CIA).</a:t>
          </a:r>
        </a:p>
      </dgm:t>
    </dgm:pt>
    <dgm:pt modelId="{F000DFEF-FF0D-48F5-A6FB-B357F433DF77}" type="parTrans" cxnId="{971D7DEB-B71E-426D-8838-4AE2552CC9EC}">
      <dgm:prSet/>
      <dgm:spPr/>
      <dgm:t>
        <a:bodyPr/>
        <a:lstStyle/>
        <a:p>
          <a:endParaRPr lang="en-US"/>
        </a:p>
      </dgm:t>
    </dgm:pt>
    <dgm:pt modelId="{8D7F8F23-5F18-4732-BEDD-70634EF5DEFD}" type="sibTrans" cxnId="{971D7DEB-B71E-426D-8838-4AE2552CC9EC}">
      <dgm:prSet/>
      <dgm:spPr/>
      <dgm:t>
        <a:bodyPr/>
        <a:lstStyle/>
        <a:p>
          <a:endParaRPr lang="en-US"/>
        </a:p>
      </dgm:t>
    </dgm:pt>
    <dgm:pt modelId="{C9212F03-629D-4D86-8A6D-03BD3732FA67}">
      <dgm:prSet/>
      <dgm:spPr/>
      <dgm:t>
        <a:bodyPr/>
        <a:lstStyle/>
        <a:p>
          <a:r>
            <a:rPr lang="en-US"/>
            <a:t>Protection goals against cyber attacks.</a:t>
          </a:r>
        </a:p>
      </dgm:t>
    </dgm:pt>
    <dgm:pt modelId="{E9283872-783A-4BF2-93DC-43D4D8ECFACD}" type="parTrans" cxnId="{730675CC-9597-45D2-8064-DA864FCCD7C3}">
      <dgm:prSet/>
      <dgm:spPr/>
      <dgm:t>
        <a:bodyPr/>
        <a:lstStyle/>
        <a:p>
          <a:endParaRPr lang="en-US"/>
        </a:p>
      </dgm:t>
    </dgm:pt>
    <dgm:pt modelId="{FB337A03-0ECA-4594-B869-2ABD926F1471}" type="sibTrans" cxnId="{730675CC-9597-45D2-8064-DA864FCCD7C3}">
      <dgm:prSet/>
      <dgm:spPr/>
      <dgm:t>
        <a:bodyPr/>
        <a:lstStyle/>
        <a:p>
          <a:endParaRPr lang="en-US"/>
        </a:p>
      </dgm:t>
    </dgm:pt>
    <dgm:pt modelId="{F5095500-7E47-4135-BADB-6F6556148D1D}" type="pres">
      <dgm:prSet presAssocID="{AC912EEC-69FB-4773-A7B0-3DF9AE2E5F5C}" presName="vert0" presStyleCnt="0">
        <dgm:presLayoutVars>
          <dgm:dir/>
          <dgm:animOne val="branch"/>
          <dgm:animLvl val="lvl"/>
        </dgm:presLayoutVars>
      </dgm:prSet>
      <dgm:spPr/>
    </dgm:pt>
    <dgm:pt modelId="{BC08227D-D063-4125-A64E-F03D1A8B0348}" type="pres">
      <dgm:prSet presAssocID="{D04C98B4-5E16-41C4-9C66-1BA86E00FE0D}" presName="thickLine" presStyleLbl="alignNode1" presStyleIdx="0" presStyleCnt="2"/>
      <dgm:spPr/>
    </dgm:pt>
    <dgm:pt modelId="{FE0EC8DB-05B0-4D74-8653-77DED1DF6884}" type="pres">
      <dgm:prSet presAssocID="{D04C98B4-5E16-41C4-9C66-1BA86E00FE0D}" presName="horz1" presStyleCnt="0"/>
      <dgm:spPr/>
    </dgm:pt>
    <dgm:pt modelId="{9A93D8E1-6958-46D8-8177-6B7C5E82869D}" type="pres">
      <dgm:prSet presAssocID="{D04C98B4-5E16-41C4-9C66-1BA86E00FE0D}" presName="tx1" presStyleLbl="revTx" presStyleIdx="0" presStyleCnt="2"/>
      <dgm:spPr/>
    </dgm:pt>
    <dgm:pt modelId="{07EFBCB8-83B7-4A26-9818-E0ED76D9C46D}" type="pres">
      <dgm:prSet presAssocID="{D04C98B4-5E16-41C4-9C66-1BA86E00FE0D}" presName="vert1" presStyleCnt="0"/>
      <dgm:spPr/>
    </dgm:pt>
    <dgm:pt modelId="{10D31028-2E05-4051-8B42-C3A99F1EE727}" type="pres">
      <dgm:prSet presAssocID="{C9212F03-629D-4D86-8A6D-03BD3732FA67}" presName="thickLine" presStyleLbl="alignNode1" presStyleIdx="1" presStyleCnt="2"/>
      <dgm:spPr/>
    </dgm:pt>
    <dgm:pt modelId="{2AC5A9A6-DAED-4C63-A7E2-DFB4F3C68B85}" type="pres">
      <dgm:prSet presAssocID="{C9212F03-629D-4D86-8A6D-03BD3732FA67}" presName="horz1" presStyleCnt="0"/>
      <dgm:spPr/>
    </dgm:pt>
    <dgm:pt modelId="{3D1A7950-CFE8-4DDE-9F31-48F70586C94D}" type="pres">
      <dgm:prSet presAssocID="{C9212F03-629D-4D86-8A6D-03BD3732FA67}" presName="tx1" presStyleLbl="revTx" presStyleIdx="1" presStyleCnt="2"/>
      <dgm:spPr/>
    </dgm:pt>
    <dgm:pt modelId="{C317EF27-FF6E-49F0-82B2-ABAD8DF2D102}" type="pres">
      <dgm:prSet presAssocID="{C9212F03-629D-4D86-8A6D-03BD3732FA67}" presName="vert1" presStyleCnt="0"/>
      <dgm:spPr/>
    </dgm:pt>
  </dgm:ptLst>
  <dgm:cxnLst>
    <dgm:cxn modelId="{FC70ADA6-9966-4778-A633-8F37A09630C7}" type="presOf" srcId="{AC912EEC-69FB-4773-A7B0-3DF9AE2E5F5C}" destId="{F5095500-7E47-4135-BADB-6F6556148D1D}" srcOrd="0" destOrd="0" presId="urn:microsoft.com/office/officeart/2008/layout/LinedList"/>
    <dgm:cxn modelId="{DD1196A8-5A11-4D67-AE44-D26358527BA8}" type="presOf" srcId="{C9212F03-629D-4D86-8A6D-03BD3732FA67}" destId="{3D1A7950-CFE8-4DDE-9F31-48F70586C94D}" srcOrd="0" destOrd="0" presId="urn:microsoft.com/office/officeart/2008/layout/LinedList"/>
    <dgm:cxn modelId="{730675CC-9597-45D2-8064-DA864FCCD7C3}" srcId="{AC912EEC-69FB-4773-A7B0-3DF9AE2E5F5C}" destId="{C9212F03-629D-4D86-8A6D-03BD3732FA67}" srcOrd="1" destOrd="0" parTransId="{E9283872-783A-4BF2-93DC-43D4D8ECFACD}" sibTransId="{FB337A03-0ECA-4594-B869-2ABD926F1471}"/>
    <dgm:cxn modelId="{971D7DEB-B71E-426D-8838-4AE2552CC9EC}" srcId="{AC912EEC-69FB-4773-A7B0-3DF9AE2E5F5C}" destId="{D04C98B4-5E16-41C4-9C66-1BA86E00FE0D}" srcOrd="0" destOrd="0" parTransId="{F000DFEF-FF0D-48F5-A6FB-B357F433DF77}" sibTransId="{8D7F8F23-5F18-4732-BEDD-70634EF5DEFD}"/>
    <dgm:cxn modelId="{266DB3F3-E2E9-4BAD-BB5A-E261F237A0A6}" type="presOf" srcId="{D04C98B4-5E16-41C4-9C66-1BA86E00FE0D}" destId="{9A93D8E1-6958-46D8-8177-6B7C5E82869D}" srcOrd="0" destOrd="0" presId="urn:microsoft.com/office/officeart/2008/layout/LinedList"/>
    <dgm:cxn modelId="{CC51C892-C93D-4D65-8F49-8455FD3FC778}" type="presParOf" srcId="{F5095500-7E47-4135-BADB-6F6556148D1D}" destId="{BC08227D-D063-4125-A64E-F03D1A8B0348}" srcOrd="0" destOrd="0" presId="urn:microsoft.com/office/officeart/2008/layout/LinedList"/>
    <dgm:cxn modelId="{432EA2BF-B600-4535-A573-845045B7CD2D}" type="presParOf" srcId="{F5095500-7E47-4135-BADB-6F6556148D1D}" destId="{FE0EC8DB-05B0-4D74-8653-77DED1DF6884}" srcOrd="1" destOrd="0" presId="urn:microsoft.com/office/officeart/2008/layout/LinedList"/>
    <dgm:cxn modelId="{F75E8B7B-7E24-4872-8AE2-050933BD76A9}" type="presParOf" srcId="{FE0EC8DB-05B0-4D74-8653-77DED1DF6884}" destId="{9A93D8E1-6958-46D8-8177-6B7C5E82869D}" srcOrd="0" destOrd="0" presId="urn:microsoft.com/office/officeart/2008/layout/LinedList"/>
    <dgm:cxn modelId="{FE1B646A-83C4-4A63-BA22-1D351E1E0315}" type="presParOf" srcId="{FE0EC8DB-05B0-4D74-8653-77DED1DF6884}" destId="{07EFBCB8-83B7-4A26-9818-E0ED76D9C46D}" srcOrd="1" destOrd="0" presId="urn:microsoft.com/office/officeart/2008/layout/LinedList"/>
    <dgm:cxn modelId="{8E23AE29-98AF-4C85-A9AF-B3DD787CD3B3}" type="presParOf" srcId="{F5095500-7E47-4135-BADB-6F6556148D1D}" destId="{10D31028-2E05-4051-8B42-C3A99F1EE727}" srcOrd="2" destOrd="0" presId="urn:microsoft.com/office/officeart/2008/layout/LinedList"/>
    <dgm:cxn modelId="{69E69D11-52A9-46B7-949E-82825BBEA90C}" type="presParOf" srcId="{F5095500-7E47-4135-BADB-6F6556148D1D}" destId="{2AC5A9A6-DAED-4C63-A7E2-DFB4F3C68B85}" srcOrd="3" destOrd="0" presId="urn:microsoft.com/office/officeart/2008/layout/LinedList"/>
    <dgm:cxn modelId="{182BEBD1-3291-486B-9148-6FDD6BE89897}" type="presParOf" srcId="{2AC5A9A6-DAED-4C63-A7E2-DFB4F3C68B85}" destId="{3D1A7950-CFE8-4DDE-9F31-48F70586C94D}" srcOrd="0" destOrd="0" presId="urn:microsoft.com/office/officeart/2008/layout/LinedList"/>
    <dgm:cxn modelId="{C846C329-18EB-44FE-8E9C-2FD25BF9C1C3}" type="presParOf" srcId="{2AC5A9A6-DAED-4C63-A7E2-DFB4F3C68B85}" destId="{C317EF27-FF6E-49F0-82B2-ABAD8DF2D102}"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6F3C3C-6AAD-4958-B64D-AAAB66859F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186723A-0D5F-43F8-B8D6-27253E684E61}">
      <dgm:prSet/>
      <dgm:spPr/>
      <dgm:t>
        <a:bodyPr/>
        <a:lstStyle/>
        <a:p>
          <a:pPr>
            <a:lnSpc>
              <a:spcPct val="100000"/>
            </a:lnSpc>
          </a:pPr>
          <a:r>
            <a:rPr lang="en-US"/>
            <a:t>Definition of an attack in computer security.</a:t>
          </a:r>
        </a:p>
      </dgm:t>
    </dgm:pt>
    <dgm:pt modelId="{D77B9F75-83E0-460E-9682-168E0ADAC82C}" type="parTrans" cxnId="{63496846-B9F2-4E58-82D1-B74981430976}">
      <dgm:prSet/>
      <dgm:spPr/>
      <dgm:t>
        <a:bodyPr/>
        <a:lstStyle/>
        <a:p>
          <a:endParaRPr lang="en-US"/>
        </a:p>
      </dgm:t>
    </dgm:pt>
    <dgm:pt modelId="{BF21FA3A-35A6-4268-82BB-5EC167CF5EDB}" type="sibTrans" cxnId="{63496846-B9F2-4E58-82D1-B74981430976}">
      <dgm:prSet/>
      <dgm:spPr/>
      <dgm:t>
        <a:bodyPr/>
        <a:lstStyle/>
        <a:p>
          <a:endParaRPr lang="en-US"/>
        </a:p>
      </dgm:t>
    </dgm:pt>
    <dgm:pt modelId="{657DD5AF-6635-4475-82AD-1F1B4991A7CA}">
      <dgm:prSet/>
      <dgm:spPr/>
      <dgm:t>
        <a:bodyPr/>
        <a:lstStyle/>
        <a:p>
          <a:pPr>
            <a:lnSpc>
              <a:spcPct val="100000"/>
            </a:lnSpc>
          </a:pPr>
          <a:r>
            <a:rPr lang="en-US"/>
            <a:t>Defensive goals to protect against attacks.</a:t>
          </a:r>
        </a:p>
      </dgm:t>
    </dgm:pt>
    <dgm:pt modelId="{152176F9-FC61-4C09-AB0B-E7CAC529BF78}" type="parTrans" cxnId="{A4B1E5DE-1ABA-4F1F-90B3-88DD5466EABA}">
      <dgm:prSet/>
      <dgm:spPr/>
      <dgm:t>
        <a:bodyPr/>
        <a:lstStyle/>
        <a:p>
          <a:endParaRPr lang="en-US"/>
        </a:p>
      </dgm:t>
    </dgm:pt>
    <dgm:pt modelId="{A8F6B884-A561-4162-8EC9-34E3470EA95F}" type="sibTrans" cxnId="{A4B1E5DE-1ABA-4F1F-90B3-88DD5466EABA}">
      <dgm:prSet/>
      <dgm:spPr/>
      <dgm:t>
        <a:bodyPr/>
        <a:lstStyle/>
        <a:p>
          <a:endParaRPr lang="en-US"/>
        </a:p>
      </dgm:t>
    </dgm:pt>
    <dgm:pt modelId="{25295A1B-AE46-4A29-99AB-0E1272984035}" type="pres">
      <dgm:prSet presAssocID="{0E6F3C3C-6AAD-4958-B64D-AAAB66859F6B}" presName="root" presStyleCnt="0">
        <dgm:presLayoutVars>
          <dgm:dir/>
          <dgm:resizeHandles val="exact"/>
        </dgm:presLayoutVars>
      </dgm:prSet>
      <dgm:spPr/>
    </dgm:pt>
    <dgm:pt modelId="{6EC0A329-CFE0-43BC-8882-CBDBD51FBEF2}" type="pres">
      <dgm:prSet presAssocID="{2186723A-0D5F-43F8-B8D6-27253E684E61}" presName="compNode" presStyleCnt="0"/>
      <dgm:spPr/>
    </dgm:pt>
    <dgm:pt modelId="{A07DBBFF-C8DF-4FD2-A9A6-219562DB30E9}" type="pres">
      <dgm:prSet presAssocID="{2186723A-0D5F-43F8-B8D6-27253E684E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7A51C96B-A591-4EB1-9FA2-50E266E2B87B}" type="pres">
      <dgm:prSet presAssocID="{2186723A-0D5F-43F8-B8D6-27253E684E61}" presName="spaceRect" presStyleCnt="0"/>
      <dgm:spPr/>
    </dgm:pt>
    <dgm:pt modelId="{0EA49A14-481A-440C-B2EB-00CBB0DB8581}" type="pres">
      <dgm:prSet presAssocID="{2186723A-0D5F-43F8-B8D6-27253E684E61}" presName="textRect" presStyleLbl="revTx" presStyleIdx="0" presStyleCnt="2">
        <dgm:presLayoutVars>
          <dgm:chMax val="1"/>
          <dgm:chPref val="1"/>
        </dgm:presLayoutVars>
      </dgm:prSet>
      <dgm:spPr/>
    </dgm:pt>
    <dgm:pt modelId="{8C74D9AF-2B6F-4A84-B36D-5279EBCC8029}" type="pres">
      <dgm:prSet presAssocID="{BF21FA3A-35A6-4268-82BB-5EC167CF5EDB}" presName="sibTrans" presStyleCnt="0"/>
      <dgm:spPr/>
    </dgm:pt>
    <dgm:pt modelId="{327C6BAF-F74F-4864-9287-26CF22A25DC0}" type="pres">
      <dgm:prSet presAssocID="{657DD5AF-6635-4475-82AD-1F1B4991A7CA}" presName="compNode" presStyleCnt="0"/>
      <dgm:spPr/>
    </dgm:pt>
    <dgm:pt modelId="{9EFACC5E-F71D-4A44-B813-0AEAE8447B5B}" type="pres">
      <dgm:prSet presAssocID="{657DD5AF-6635-4475-82AD-1F1B4991A7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l Face Outline"/>
        </a:ext>
      </dgm:extLst>
    </dgm:pt>
    <dgm:pt modelId="{10879FBC-FE8B-4414-84BF-148374904E1B}" type="pres">
      <dgm:prSet presAssocID="{657DD5AF-6635-4475-82AD-1F1B4991A7CA}" presName="spaceRect" presStyleCnt="0"/>
      <dgm:spPr/>
    </dgm:pt>
    <dgm:pt modelId="{B5B9A12F-D4A0-4EBB-BDEB-43EBF0612D2E}" type="pres">
      <dgm:prSet presAssocID="{657DD5AF-6635-4475-82AD-1F1B4991A7CA}" presName="textRect" presStyleLbl="revTx" presStyleIdx="1" presStyleCnt="2">
        <dgm:presLayoutVars>
          <dgm:chMax val="1"/>
          <dgm:chPref val="1"/>
        </dgm:presLayoutVars>
      </dgm:prSet>
      <dgm:spPr/>
    </dgm:pt>
  </dgm:ptLst>
  <dgm:cxnLst>
    <dgm:cxn modelId="{7F243C2F-604F-40A7-9260-373534BF6F4F}" type="presOf" srcId="{2186723A-0D5F-43F8-B8D6-27253E684E61}" destId="{0EA49A14-481A-440C-B2EB-00CBB0DB8581}" srcOrd="0" destOrd="0" presId="urn:microsoft.com/office/officeart/2018/2/layout/IconLabelList"/>
    <dgm:cxn modelId="{63496846-B9F2-4E58-82D1-B74981430976}" srcId="{0E6F3C3C-6AAD-4958-B64D-AAAB66859F6B}" destId="{2186723A-0D5F-43F8-B8D6-27253E684E61}" srcOrd="0" destOrd="0" parTransId="{D77B9F75-83E0-460E-9682-168E0ADAC82C}" sibTransId="{BF21FA3A-35A6-4268-82BB-5EC167CF5EDB}"/>
    <dgm:cxn modelId="{AB30BF58-B518-4B22-930B-A6720326EDCD}" type="presOf" srcId="{657DD5AF-6635-4475-82AD-1F1B4991A7CA}" destId="{B5B9A12F-D4A0-4EBB-BDEB-43EBF0612D2E}" srcOrd="0" destOrd="0" presId="urn:microsoft.com/office/officeart/2018/2/layout/IconLabelList"/>
    <dgm:cxn modelId="{71FD59C7-7965-4661-81C2-4FA22107B8F0}" type="presOf" srcId="{0E6F3C3C-6AAD-4958-B64D-AAAB66859F6B}" destId="{25295A1B-AE46-4A29-99AB-0E1272984035}" srcOrd="0" destOrd="0" presId="urn:microsoft.com/office/officeart/2018/2/layout/IconLabelList"/>
    <dgm:cxn modelId="{A4B1E5DE-1ABA-4F1F-90B3-88DD5466EABA}" srcId="{0E6F3C3C-6AAD-4958-B64D-AAAB66859F6B}" destId="{657DD5AF-6635-4475-82AD-1F1B4991A7CA}" srcOrd="1" destOrd="0" parTransId="{152176F9-FC61-4C09-AB0B-E7CAC529BF78}" sibTransId="{A8F6B884-A561-4162-8EC9-34E3470EA95F}"/>
    <dgm:cxn modelId="{DDE5832A-20DC-4A4E-8148-69826425F8C0}" type="presParOf" srcId="{25295A1B-AE46-4A29-99AB-0E1272984035}" destId="{6EC0A329-CFE0-43BC-8882-CBDBD51FBEF2}" srcOrd="0" destOrd="0" presId="urn:microsoft.com/office/officeart/2018/2/layout/IconLabelList"/>
    <dgm:cxn modelId="{F7CEF906-6806-4B7D-8933-91476C3EF471}" type="presParOf" srcId="{6EC0A329-CFE0-43BC-8882-CBDBD51FBEF2}" destId="{A07DBBFF-C8DF-4FD2-A9A6-219562DB30E9}" srcOrd="0" destOrd="0" presId="urn:microsoft.com/office/officeart/2018/2/layout/IconLabelList"/>
    <dgm:cxn modelId="{61641F2D-0541-4E62-871A-D2D775542404}" type="presParOf" srcId="{6EC0A329-CFE0-43BC-8882-CBDBD51FBEF2}" destId="{7A51C96B-A591-4EB1-9FA2-50E266E2B87B}" srcOrd="1" destOrd="0" presId="urn:microsoft.com/office/officeart/2018/2/layout/IconLabelList"/>
    <dgm:cxn modelId="{F2D7E0BB-93F2-41B2-9B61-DE4DF4FA0396}" type="presParOf" srcId="{6EC0A329-CFE0-43BC-8882-CBDBD51FBEF2}" destId="{0EA49A14-481A-440C-B2EB-00CBB0DB8581}" srcOrd="2" destOrd="0" presId="urn:microsoft.com/office/officeart/2018/2/layout/IconLabelList"/>
    <dgm:cxn modelId="{C370C787-1386-4FB9-BD55-A5BE0A54C7E4}" type="presParOf" srcId="{25295A1B-AE46-4A29-99AB-0E1272984035}" destId="{8C74D9AF-2B6F-4A84-B36D-5279EBCC8029}" srcOrd="1" destOrd="0" presId="urn:microsoft.com/office/officeart/2018/2/layout/IconLabelList"/>
    <dgm:cxn modelId="{5371C9C4-E6C3-45C9-9FCF-6363221C33C9}" type="presParOf" srcId="{25295A1B-AE46-4A29-99AB-0E1272984035}" destId="{327C6BAF-F74F-4864-9287-26CF22A25DC0}" srcOrd="2" destOrd="0" presId="urn:microsoft.com/office/officeart/2018/2/layout/IconLabelList"/>
    <dgm:cxn modelId="{36706208-4206-49E1-92BA-F5546474FF49}" type="presParOf" srcId="{327C6BAF-F74F-4864-9287-26CF22A25DC0}" destId="{9EFACC5E-F71D-4A44-B813-0AEAE8447B5B}" srcOrd="0" destOrd="0" presId="urn:microsoft.com/office/officeart/2018/2/layout/IconLabelList"/>
    <dgm:cxn modelId="{6B598E13-D288-42AD-8EF2-0FDC697E3F52}" type="presParOf" srcId="{327C6BAF-F74F-4864-9287-26CF22A25DC0}" destId="{10879FBC-FE8B-4414-84BF-148374904E1B}" srcOrd="1" destOrd="0" presId="urn:microsoft.com/office/officeart/2018/2/layout/IconLabelList"/>
    <dgm:cxn modelId="{2037B92F-849A-4718-A492-F2B562EBFE61}" type="presParOf" srcId="{327C6BAF-F74F-4864-9287-26CF22A25DC0}" destId="{B5B9A12F-D4A0-4EBB-BDEB-43EBF0612D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88546D-FB04-4C63-A1B6-FFE90289873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2BA20BC-254E-474D-9AF1-1EF282D57CE6}">
      <dgm:prSet/>
      <dgm:spPr/>
      <dgm:t>
        <a:bodyPr/>
        <a:lstStyle/>
        <a:p>
          <a:pPr>
            <a:defRPr cap="all"/>
          </a:pPr>
          <a:r>
            <a:rPr lang="en-US"/>
            <a:t>Weaknesses in infrastructure and protocols.</a:t>
          </a:r>
        </a:p>
      </dgm:t>
    </dgm:pt>
    <dgm:pt modelId="{A63833BB-7753-4AC5-A383-5700AAEECDC1}" type="parTrans" cxnId="{D1AF80D6-71D4-465D-98F1-94310537644F}">
      <dgm:prSet/>
      <dgm:spPr/>
      <dgm:t>
        <a:bodyPr/>
        <a:lstStyle/>
        <a:p>
          <a:endParaRPr lang="en-US"/>
        </a:p>
      </dgm:t>
    </dgm:pt>
    <dgm:pt modelId="{6B870DA5-35BF-4531-9937-F37C7C09CE6F}" type="sibTrans" cxnId="{D1AF80D6-71D4-465D-98F1-94310537644F}">
      <dgm:prSet/>
      <dgm:spPr/>
      <dgm:t>
        <a:bodyPr/>
        <a:lstStyle/>
        <a:p>
          <a:endParaRPr lang="en-US"/>
        </a:p>
      </dgm:t>
    </dgm:pt>
    <dgm:pt modelId="{507B131A-D9BA-47DB-A1EC-02D788E468EE}">
      <dgm:prSet/>
      <dgm:spPr/>
      <dgm:t>
        <a:bodyPr/>
        <a:lstStyle/>
        <a:p>
          <a:pPr>
            <a:defRPr cap="all"/>
          </a:pPr>
          <a:r>
            <a:rPr lang="en-US"/>
            <a:t>Design and implementation issues.</a:t>
          </a:r>
        </a:p>
      </dgm:t>
    </dgm:pt>
    <dgm:pt modelId="{57344375-7CE0-4211-8736-C36E8BF53341}" type="parTrans" cxnId="{72DFA8AD-2662-4B56-9840-31C4FCF60F2D}">
      <dgm:prSet/>
      <dgm:spPr/>
      <dgm:t>
        <a:bodyPr/>
        <a:lstStyle/>
        <a:p>
          <a:endParaRPr lang="en-US"/>
        </a:p>
      </dgm:t>
    </dgm:pt>
    <dgm:pt modelId="{5A242FFE-6C07-449C-9518-BBEAAA807CB8}" type="sibTrans" cxnId="{72DFA8AD-2662-4B56-9840-31C4FCF60F2D}">
      <dgm:prSet/>
      <dgm:spPr/>
      <dgm:t>
        <a:bodyPr/>
        <a:lstStyle/>
        <a:p>
          <a:endParaRPr lang="en-US"/>
        </a:p>
      </dgm:t>
    </dgm:pt>
    <dgm:pt modelId="{81530E54-358D-4359-80FF-5130A50E0E17}">
      <dgm:prSet/>
      <dgm:spPr/>
      <dgm:t>
        <a:bodyPr/>
        <a:lstStyle/>
        <a:p>
          <a:pPr>
            <a:defRPr cap="all"/>
          </a:pPr>
          <a:r>
            <a:rPr lang="en-US"/>
            <a:t>Vulnerabilities in software.</a:t>
          </a:r>
        </a:p>
      </dgm:t>
    </dgm:pt>
    <dgm:pt modelId="{130116F6-4014-48FB-8938-4FADD686FE4D}" type="parTrans" cxnId="{1826C138-69C1-4B1A-967A-19B0FFA1A2D5}">
      <dgm:prSet/>
      <dgm:spPr/>
      <dgm:t>
        <a:bodyPr/>
        <a:lstStyle/>
        <a:p>
          <a:endParaRPr lang="en-US"/>
        </a:p>
      </dgm:t>
    </dgm:pt>
    <dgm:pt modelId="{4B4392FC-9912-4802-A5AD-70036D3EA943}" type="sibTrans" cxnId="{1826C138-69C1-4B1A-967A-19B0FFA1A2D5}">
      <dgm:prSet/>
      <dgm:spPr/>
      <dgm:t>
        <a:bodyPr/>
        <a:lstStyle/>
        <a:p>
          <a:endParaRPr lang="en-US"/>
        </a:p>
      </dgm:t>
    </dgm:pt>
    <dgm:pt modelId="{62F1AF15-23A3-4261-B060-7CD89C1DF871}">
      <dgm:prSet/>
      <dgm:spPr/>
      <dgm:t>
        <a:bodyPr/>
        <a:lstStyle/>
        <a:p>
          <a:pPr>
            <a:defRPr cap="all"/>
          </a:pPr>
          <a:r>
            <a:rPr lang="en-US"/>
            <a:t>Hacker activities and social engineering.</a:t>
          </a:r>
        </a:p>
      </dgm:t>
    </dgm:pt>
    <dgm:pt modelId="{75BC1533-9D91-461E-B9AC-FA8D6588F36F}" type="parTrans" cxnId="{39E12FDF-8B01-4E81-BD72-A0999A840C1B}">
      <dgm:prSet/>
      <dgm:spPr/>
      <dgm:t>
        <a:bodyPr/>
        <a:lstStyle/>
        <a:p>
          <a:endParaRPr lang="en-US"/>
        </a:p>
      </dgm:t>
    </dgm:pt>
    <dgm:pt modelId="{237B0624-4EF5-4572-848C-21530FD31A2B}" type="sibTrans" cxnId="{39E12FDF-8B01-4E81-BD72-A0999A840C1B}">
      <dgm:prSet/>
      <dgm:spPr/>
      <dgm:t>
        <a:bodyPr/>
        <a:lstStyle/>
        <a:p>
          <a:endParaRPr lang="en-US"/>
        </a:p>
      </dgm:t>
    </dgm:pt>
    <dgm:pt modelId="{6612D149-7DD3-4CCF-A0A2-4756883C3D56}" type="pres">
      <dgm:prSet presAssocID="{C488546D-FB04-4C63-A1B6-FFE90289873D}" presName="root" presStyleCnt="0">
        <dgm:presLayoutVars>
          <dgm:dir/>
          <dgm:resizeHandles val="exact"/>
        </dgm:presLayoutVars>
      </dgm:prSet>
      <dgm:spPr/>
    </dgm:pt>
    <dgm:pt modelId="{54766CB3-C157-4DB5-859A-5D9A0BAD1B0A}" type="pres">
      <dgm:prSet presAssocID="{62BA20BC-254E-474D-9AF1-1EF282D57CE6}" presName="compNode" presStyleCnt="0"/>
      <dgm:spPr/>
    </dgm:pt>
    <dgm:pt modelId="{537F1BF7-E78F-40DD-A63A-297772A2A084}" type="pres">
      <dgm:prSet presAssocID="{62BA20BC-254E-474D-9AF1-1EF282D57CE6}" presName="iconBgRect" presStyleLbl="bgShp" presStyleIdx="0" presStyleCnt="4"/>
      <dgm:spPr/>
    </dgm:pt>
    <dgm:pt modelId="{FA5508EE-B088-4FB8-8CB4-2FE7EB05615C}" type="pres">
      <dgm:prSet presAssocID="{62BA20BC-254E-474D-9AF1-1EF282D57C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5B1BB56-29EF-4BFE-BA98-2524F7C68EC1}" type="pres">
      <dgm:prSet presAssocID="{62BA20BC-254E-474D-9AF1-1EF282D57CE6}" presName="spaceRect" presStyleCnt="0"/>
      <dgm:spPr/>
    </dgm:pt>
    <dgm:pt modelId="{96D3B24E-436F-43E3-BB69-46D53F2086C8}" type="pres">
      <dgm:prSet presAssocID="{62BA20BC-254E-474D-9AF1-1EF282D57CE6}" presName="textRect" presStyleLbl="revTx" presStyleIdx="0" presStyleCnt="4">
        <dgm:presLayoutVars>
          <dgm:chMax val="1"/>
          <dgm:chPref val="1"/>
        </dgm:presLayoutVars>
      </dgm:prSet>
      <dgm:spPr/>
    </dgm:pt>
    <dgm:pt modelId="{0E6223B7-4B98-43B1-8708-F9BDAF0765BE}" type="pres">
      <dgm:prSet presAssocID="{6B870DA5-35BF-4531-9937-F37C7C09CE6F}" presName="sibTrans" presStyleCnt="0"/>
      <dgm:spPr/>
    </dgm:pt>
    <dgm:pt modelId="{4006206C-4747-4550-B395-70CF4978388C}" type="pres">
      <dgm:prSet presAssocID="{507B131A-D9BA-47DB-A1EC-02D788E468EE}" presName="compNode" presStyleCnt="0"/>
      <dgm:spPr/>
    </dgm:pt>
    <dgm:pt modelId="{6AACF57E-B925-4360-BD8D-34444DB00213}" type="pres">
      <dgm:prSet presAssocID="{507B131A-D9BA-47DB-A1EC-02D788E468EE}" presName="iconBgRect" presStyleLbl="bgShp" presStyleIdx="1" presStyleCnt="4"/>
      <dgm:spPr/>
    </dgm:pt>
    <dgm:pt modelId="{58675A89-9BB9-4541-8960-30482013D68A}" type="pres">
      <dgm:prSet presAssocID="{507B131A-D9BA-47DB-A1EC-02D788E468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D8937D3-B27C-4162-AC33-1EB1599FD537}" type="pres">
      <dgm:prSet presAssocID="{507B131A-D9BA-47DB-A1EC-02D788E468EE}" presName="spaceRect" presStyleCnt="0"/>
      <dgm:spPr/>
    </dgm:pt>
    <dgm:pt modelId="{21EFC9EB-2769-46D8-A0E2-0ADEA7628C9A}" type="pres">
      <dgm:prSet presAssocID="{507B131A-D9BA-47DB-A1EC-02D788E468EE}" presName="textRect" presStyleLbl="revTx" presStyleIdx="1" presStyleCnt="4">
        <dgm:presLayoutVars>
          <dgm:chMax val="1"/>
          <dgm:chPref val="1"/>
        </dgm:presLayoutVars>
      </dgm:prSet>
      <dgm:spPr/>
    </dgm:pt>
    <dgm:pt modelId="{4ADCDF50-31B1-49AC-BC6D-668B1142F7C4}" type="pres">
      <dgm:prSet presAssocID="{5A242FFE-6C07-449C-9518-BBEAAA807CB8}" presName="sibTrans" presStyleCnt="0"/>
      <dgm:spPr/>
    </dgm:pt>
    <dgm:pt modelId="{82C55B72-9571-46E2-A50E-5CC67EBCECE1}" type="pres">
      <dgm:prSet presAssocID="{81530E54-358D-4359-80FF-5130A50E0E17}" presName="compNode" presStyleCnt="0"/>
      <dgm:spPr/>
    </dgm:pt>
    <dgm:pt modelId="{C296E2E4-8255-4E85-A329-2324BA36E500}" type="pres">
      <dgm:prSet presAssocID="{81530E54-358D-4359-80FF-5130A50E0E17}" presName="iconBgRect" presStyleLbl="bgShp" presStyleIdx="2" presStyleCnt="4"/>
      <dgm:spPr/>
    </dgm:pt>
    <dgm:pt modelId="{19C71E5D-0651-4FFF-85E9-5B990690E0B3}" type="pres">
      <dgm:prSet presAssocID="{81530E54-358D-4359-80FF-5130A50E0E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0AC3A261-6997-40EA-A439-5FDDD5D997DD}" type="pres">
      <dgm:prSet presAssocID="{81530E54-358D-4359-80FF-5130A50E0E17}" presName="spaceRect" presStyleCnt="0"/>
      <dgm:spPr/>
    </dgm:pt>
    <dgm:pt modelId="{E1237EC0-57E6-4FAC-95E3-79E97A727727}" type="pres">
      <dgm:prSet presAssocID="{81530E54-358D-4359-80FF-5130A50E0E17}" presName="textRect" presStyleLbl="revTx" presStyleIdx="2" presStyleCnt="4">
        <dgm:presLayoutVars>
          <dgm:chMax val="1"/>
          <dgm:chPref val="1"/>
        </dgm:presLayoutVars>
      </dgm:prSet>
      <dgm:spPr/>
    </dgm:pt>
    <dgm:pt modelId="{F569792D-ADDF-4BAD-ACBA-0523809654A4}" type="pres">
      <dgm:prSet presAssocID="{4B4392FC-9912-4802-A5AD-70036D3EA943}" presName="sibTrans" presStyleCnt="0"/>
      <dgm:spPr/>
    </dgm:pt>
    <dgm:pt modelId="{DCF319E9-0EEC-4A55-96BE-9AD3BA722FAD}" type="pres">
      <dgm:prSet presAssocID="{62F1AF15-23A3-4261-B060-7CD89C1DF871}" presName="compNode" presStyleCnt="0"/>
      <dgm:spPr/>
    </dgm:pt>
    <dgm:pt modelId="{53D9F82B-2E35-4D52-9C37-F1D11CD2F5A1}" type="pres">
      <dgm:prSet presAssocID="{62F1AF15-23A3-4261-B060-7CD89C1DF871}" presName="iconBgRect" presStyleLbl="bgShp" presStyleIdx="3" presStyleCnt="4"/>
      <dgm:spPr/>
    </dgm:pt>
    <dgm:pt modelId="{84957228-BFDA-4CE0-AEA6-C9D107BAC7F3}" type="pres">
      <dgm:prSet presAssocID="{62F1AF15-23A3-4261-B060-7CD89C1DF8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D8ED0FA4-2C27-4158-B049-39F79C5E97D1}" type="pres">
      <dgm:prSet presAssocID="{62F1AF15-23A3-4261-B060-7CD89C1DF871}" presName="spaceRect" presStyleCnt="0"/>
      <dgm:spPr/>
    </dgm:pt>
    <dgm:pt modelId="{A41D6E8C-5AC8-4C35-8D6C-AD80FFD9CD65}" type="pres">
      <dgm:prSet presAssocID="{62F1AF15-23A3-4261-B060-7CD89C1DF871}" presName="textRect" presStyleLbl="revTx" presStyleIdx="3" presStyleCnt="4">
        <dgm:presLayoutVars>
          <dgm:chMax val="1"/>
          <dgm:chPref val="1"/>
        </dgm:presLayoutVars>
      </dgm:prSet>
      <dgm:spPr/>
    </dgm:pt>
  </dgm:ptLst>
  <dgm:cxnLst>
    <dgm:cxn modelId="{1D674B11-75D3-45C1-86BF-A637B8ED451E}" type="presOf" srcId="{62BA20BC-254E-474D-9AF1-1EF282D57CE6}" destId="{96D3B24E-436F-43E3-BB69-46D53F2086C8}" srcOrd="0" destOrd="0" presId="urn:microsoft.com/office/officeart/2018/5/layout/IconCircleLabelList"/>
    <dgm:cxn modelId="{7DA5332A-9E01-4157-BDD8-1BB425C84924}" type="presOf" srcId="{C488546D-FB04-4C63-A1B6-FFE90289873D}" destId="{6612D149-7DD3-4CCF-A0A2-4756883C3D56}" srcOrd="0" destOrd="0" presId="urn:microsoft.com/office/officeart/2018/5/layout/IconCircleLabelList"/>
    <dgm:cxn modelId="{1826C138-69C1-4B1A-967A-19B0FFA1A2D5}" srcId="{C488546D-FB04-4C63-A1B6-FFE90289873D}" destId="{81530E54-358D-4359-80FF-5130A50E0E17}" srcOrd="2" destOrd="0" parTransId="{130116F6-4014-48FB-8938-4FADD686FE4D}" sibTransId="{4B4392FC-9912-4802-A5AD-70036D3EA943}"/>
    <dgm:cxn modelId="{A1B52F75-B999-448D-B5F8-F467BBFF669D}" type="presOf" srcId="{507B131A-D9BA-47DB-A1EC-02D788E468EE}" destId="{21EFC9EB-2769-46D8-A0E2-0ADEA7628C9A}" srcOrd="0" destOrd="0" presId="urn:microsoft.com/office/officeart/2018/5/layout/IconCircleLabelList"/>
    <dgm:cxn modelId="{72DFA8AD-2662-4B56-9840-31C4FCF60F2D}" srcId="{C488546D-FB04-4C63-A1B6-FFE90289873D}" destId="{507B131A-D9BA-47DB-A1EC-02D788E468EE}" srcOrd="1" destOrd="0" parTransId="{57344375-7CE0-4211-8736-C36E8BF53341}" sibTransId="{5A242FFE-6C07-449C-9518-BBEAAA807CB8}"/>
    <dgm:cxn modelId="{C6B13FB1-F87D-48CF-B0DE-770FB8CE45D2}" type="presOf" srcId="{81530E54-358D-4359-80FF-5130A50E0E17}" destId="{E1237EC0-57E6-4FAC-95E3-79E97A727727}" srcOrd="0" destOrd="0" presId="urn:microsoft.com/office/officeart/2018/5/layout/IconCircleLabelList"/>
    <dgm:cxn modelId="{D1AF80D6-71D4-465D-98F1-94310537644F}" srcId="{C488546D-FB04-4C63-A1B6-FFE90289873D}" destId="{62BA20BC-254E-474D-9AF1-1EF282D57CE6}" srcOrd="0" destOrd="0" parTransId="{A63833BB-7753-4AC5-A383-5700AAEECDC1}" sibTransId="{6B870DA5-35BF-4531-9937-F37C7C09CE6F}"/>
    <dgm:cxn modelId="{39E12FDF-8B01-4E81-BD72-A0999A840C1B}" srcId="{C488546D-FB04-4C63-A1B6-FFE90289873D}" destId="{62F1AF15-23A3-4261-B060-7CD89C1DF871}" srcOrd="3" destOrd="0" parTransId="{75BC1533-9D91-461E-B9AC-FA8D6588F36F}" sibTransId="{237B0624-4EF5-4572-848C-21530FD31A2B}"/>
    <dgm:cxn modelId="{374E77E3-D555-4F9C-9424-DC11C6E8C032}" type="presOf" srcId="{62F1AF15-23A3-4261-B060-7CD89C1DF871}" destId="{A41D6E8C-5AC8-4C35-8D6C-AD80FFD9CD65}" srcOrd="0" destOrd="0" presId="urn:microsoft.com/office/officeart/2018/5/layout/IconCircleLabelList"/>
    <dgm:cxn modelId="{73EDFD52-17D5-44C7-9574-A95B26D7E927}" type="presParOf" srcId="{6612D149-7DD3-4CCF-A0A2-4756883C3D56}" destId="{54766CB3-C157-4DB5-859A-5D9A0BAD1B0A}" srcOrd="0" destOrd="0" presId="urn:microsoft.com/office/officeart/2018/5/layout/IconCircleLabelList"/>
    <dgm:cxn modelId="{1D8EF8D4-FF26-43BA-A225-86BFC53ABBC8}" type="presParOf" srcId="{54766CB3-C157-4DB5-859A-5D9A0BAD1B0A}" destId="{537F1BF7-E78F-40DD-A63A-297772A2A084}" srcOrd="0" destOrd="0" presId="urn:microsoft.com/office/officeart/2018/5/layout/IconCircleLabelList"/>
    <dgm:cxn modelId="{5463B028-548B-4C0A-AD77-6CADC667B457}" type="presParOf" srcId="{54766CB3-C157-4DB5-859A-5D9A0BAD1B0A}" destId="{FA5508EE-B088-4FB8-8CB4-2FE7EB05615C}" srcOrd="1" destOrd="0" presId="urn:microsoft.com/office/officeart/2018/5/layout/IconCircleLabelList"/>
    <dgm:cxn modelId="{DD067004-1F97-4E83-AE90-6EE933B9E293}" type="presParOf" srcId="{54766CB3-C157-4DB5-859A-5D9A0BAD1B0A}" destId="{75B1BB56-29EF-4BFE-BA98-2524F7C68EC1}" srcOrd="2" destOrd="0" presId="urn:microsoft.com/office/officeart/2018/5/layout/IconCircleLabelList"/>
    <dgm:cxn modelId="{3C562D02-E043-493A-A17B-85096737F840}" type="presParOf" srcId="{54766CB3-C157-4DB5-859A-5D9A0BAD1B0A}" destId="{96D3B24E-436F-43E3-BB69-46D53F2086C8}" srcOrd="3" destOrd="0" presId="urn:microsoft.com/office/officeart/2018/5/layout/IconCircleLabelList"/>
    <dgm:cxn modelId="{C75A6828-956F-4EFC-97BB-720BAF0E53FF}" type="presParOf" srcId="{6612D149-7DD3-4CCF-A0A2-4756883C3D56}" destId="{0E6223B7-4B98-43B1-8708-F9BDAF0765BE}" srcOrd="1" destOrd="0" presId="urn:microsoft.com/office/officeart/2018/5/layout/IconCircleLabelList"/>
    <dgm:cxn modelId="{B41CA6B7-5C81-439C-AB9B-7C54B1959B71}" type="presParOf" srcId="{6612D149-7DD3-4CCF-A0A2-4756883C3D56}" destId="{4006206C-4747-4550-B395-70CF4978388C}" srcOrd="2" destOrd="0" presId="urn:microsoft.com/office/officeart/2018/5/layout/IconCircleLabelList"/>
    <dgm:cxn modelId="{AD0326C3-B940-4510-9D2B-C78A934849EF}" type="presParOf" srcId="{4006206C-4747-4550-B395-70CF4978388C}" destId="{6AACF57E-B925-4360-BD8D-34444DB00213}" srcOrd="0" destOrd="0" presId="urn:microsoft.com/office/officeart/2018/5/layout/IconCircleLabelList"/>
    <dgm:cxn modelId="{68BE36D1-A883-4CAE-B47F-281FBD7CD2F2}" type="presParOf" srcId="{4006206C-4747-4550-B395-70CF4978388C}" destId="{58675A89-9BB9-4541-8960-30482013D68A}" srcOrd="1" destOrd="0" presId="urn:microsoft.com/office/officeart/2018/5/layout/IconCircleLabelList"/>
    <dgm:cxn modelId="{36BB54F6-CCA6-4BF7-90D5-E6EA96DF8B6A}" type="presParOf" srcId="{4006206C-4747-4550-B395-70CF4978388C}" destId="{4D8937D3-B27C-4162-AC33-1EB1599FD537}" srcOrd="2" destOrd="0" presId="urn:microsoft.com/office/officeart/2018/5/layout/IconCircleLabelList"/>
    <dgm:cxn modelId="{76EF97E9-7F45-4B83-85CB-C85BB3947518}" type="presParOf" srcId="{4006206C-4747-4550-B395-70CF4978388C}" destId="{21EFC9EB-2769-46D8-A0E2-0ADEA7628C9A}" srcOrd="3" destOrd="0" presId="urn:microsoft.com/office/officeart/2018/5/layout/IconCircleLabelList"/>
    <dgm:cxn modelId="{71053AD8-72C1-42FE-B66D-E707F2923546}" type="presParOf" srcId="{6612D149-7DD3-4CCF-A0A2-4756883C3D56}" destId="{4ADCDF50-31B1-49AC-BC6D-668B1142F7C4}" srcOrd="3" destOrd="0" presId="urn:microsoft.com/office/officeart/2018/5/layout/IconCircleLabelList"/>
    <dgm:cxn modelId="{E9023345-32AD-4D6C-AE02-086C86528CDD}" type="presParOf" srcId="{6612D149-7DD3-4CCF-A0A2-4756883C3D56}" destId="{82C55B72-9571-46E2-A50E-5CC67EBCECE1}" srcOrd="4" destOrd="0" presId="urn:microsoft.com/office/officeart/2018/5/layout/IconCircleLabelList"/>
    <dgm:cxn modelId="{F4EAFCBE-447C-4D34-989E-DBE2DBC62E39}" type="presParOf" srcId="{82C55B72-9571-46E2-A50E-5CC67EBCECE1}" destId="{C296E2E4-8255-4E85-A329-2324BA36E500}" srcOrd="0" destOrd="0" presId="urn:microsoft.com/office/officeart/2018/5/layout/IconCircleLabelList"/>
    <dgm:cxn modelId="{F83501BC-31C3-4F1F-A4D3-FD2975DFF84B}" type="presParOf" srcId="{82C55B72-9571-46E2-A50E-5CC67EBCECE1}" destId="{19C71E5D-0651-4FFF-85E9-5B990690E0B3}" srcOrd="1" destOrd="0" presId="urn:microsoft.com/office/officeart/2018/5/layout/IconCircleLabelList"/>
    <dgm:cxn modelId="{8FC894F3-5030-4250-B2C7-A837EE24EE3A}" type="presParOf" srcId="{82C55B72-9571-46E2-A50E-5CC67EBCECE1}" destId="{0AC3A261-6997-40EA-A439-5FDDD5D997DD}" srcOrd="2" destOrd="0" presId="urn:microsoft.com/office/officeart/2018/5/layout/IconCircleLabelList"/>
    <dgm:cxn modelId="{A189F1CB-A739-4B0F-9CC3-24EDC96AE03E}" type="presParOf" srcId="{82C55B72-9571-46E2-A50E-5CC67EBCECE1}" destId="{E1237EC0-57E6-4FAC-95E3-79E97A727727}" srcOrd="3" destOrd="0" presId="urn:microsoft.com/office/officeart/2018/5/layout/IconCircleLabelList"/>
    <dgm:cxn modelId="{7382AD33-D332-46B3-A4F9-F717BD4E506D}" type="presParOf" srcId="{6612D149-7DD3-4CCF-A0A2-4756883C3D56}" destId="{F569792D-ADDF-4BAD-ACBA-0523809654A4}" srcOrd="5" destOrd="0" presId="urn:microsoft.com/office/officeart/2018/5/layout/IconCircleLabelList"/>
    <dgm:cxn modelId="{4C610934-6755-4DB3-ACF9-147D0EEF548C}" type="presParOf" srcId="{6612D149-7DD3-4CCF-A0A2-4756883C3D56}" destId="{DCF319E9-0EEC-4A55-96BE-9AD3BA722FAD}" srcOrd="6" destOrd="0" presId="urn:microsoft.com/office/officeart/2018/5/layout/IconCircleLabelList"/>
    <dgm:cxn modelId="{BE27598A-7A8F-470A-B2CC-138C8656E962}" type="presParOf" srcId="{DCF319E9-0EEC-4A55-96BE-9AD3BA722FAD}" destId="{53D9F82B-2E35-4D52-9C37-F1D11CD2F5A1}" srcOrd="0" destOrd="0" presId="urn:microsoft.com/office/officeart/2018/5/layout/IconCircleLabelList"/>
    <dgm:cxn modelId="{4DF2AC98-4B7D-4FB0-A046-BDCF3C12464D}" type="presParOf" srcId="{DCF319E9-0EEC-4A55-96BE-9AD3BA722FAD}" destId="{84957228-BFDA-4CE0-AEA6-C9D107BAC7F3}" srcOrd="1" destOrd="0" presId="urn:microsoft.com/office/officeart/2018/5/layout/IconCircleLabelList"/>
    <dgm:cxn modelId="{17B48208-A4E3-4D14-AA98-70582704BF6B}" type="presParOf" srcId="{DCF319E9-0EEC-4A55-96BE-9AD3BA722FAD}" destId="{D8ED0FA4-2C27-4158-B049-39F79C5E97D1}" srcOrd="2" destOrd="0" presId="urn:microsoft.com/office/officeart/2018/5/layout/IconCircleLabelList"/>
    <dgm:cxn modelId="{21AC6B1E-EAC5-443B-AFFC-75025E1D0569}" type="presParOf" srcId="{DCF319E9-0EEC-4A55-96BE-9AD3BA722FAD}" destId="{A41D6E8C-5AC8-4C35-8D6C-AD80FFD9CD6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AF732D4-930D-4C58-A258-C60F4CF387B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F786CB-F0B2-4881-BDD1-C3CF18252D62}">
      <dgm:prSet/>
      <dgm:spPr/>
      <dgm:t>
        <a:bodyPr/>
        <a:lstStyle/>
        <a:p>
          <a:pPr>
            <a:lnSpc>
              <a:spcPct val="100000"/>
            </a:lnSpc>
            <a:defRPr cap="all"/>
          </a:pPr>
          <a:r>
            <a:rPr lang="en-US"/>
            <a:t>Overview of attacks on IoT devices.</a:t>
          </a:r>
        </a:p>
      </dgm:t>
    </dgm:pt>
    <dgm:pt modelId="{F52D8FEC-B582-47BC-83D0-381A6F323010}" type="parTrans" cxnId="{F6F5F702-D95E-47F3-A656-E16C2800FF00}">
      <dgm:prSet/>
      <dgm:spPr/>
      <dgm:t>
        <a:bodyPr/>
        <a:lstStyle/>
        <a:p>
          <a:endParaRPr lang="en-US"/>
        </a:p>
      </dgm:t>
    </dgm:pt>
    <dgm:pt modelId="{6CD66166-665F-4D94-8F6F-AFD2127FA4D1}" type="sibTrans" cxnId="{F6F5F702-D95E-47F3-A656-E16C2800FF00}">
      <dgm:prSet/>
      <dgm:spPr/>
      <dgm:t>
        <a:bodyPr/>
        <a:lstStyle/>
        <a:p>
          <a:pPr>
            <a:lnSpc>
              <a:spcPct val="100000"/>
            </a:lnSpc>
          </a:pPr>
          <a:endParaRPr lang="en-US"/>
        </a:p>
      </dgm:t>
    </dgm:pt>
    <dgm:pt modelId="{7BD02D38-F1A4-4BEE-9959-A31628F993D9}">
      <dgm:prSet/>
      <dgm:spPr/>
      <dgm:t>
        <a:bodyPr/>
        <a:lstStyle/>
        <a:p>
          <a:pPr>
            <a:lnSpc>
              <a:spcPct val="100000"/>
            </a:lnSpc>
            <a:defRPr cap="all"/>
          </a:pPr>
          <a:r>
            <a:rPr lang="en-US"/>
            <a:t>Need for specialized security measures.</a:t>
          </a:r>
        </a:p>
      </dgm:t>
    </dgm:pt>
    <dgm:pt modelId="{F614DF7C-69BB-4970-B273-2EE482F52EBF}" type="parTrans" cxnId="{66ACE8B3-387C-49E5-921A-DFEB4B186BEF}">
      <dgm:prSet/>
      <dgm:spPr/>
      <dgm:t>
        <a:bodyPr/>
        <a:lstStyle/>
        <a:p>
          <a:endParaRPr lang="en-US"/>
        </a:p>
      </dgm:t>
    </dgm:pt>
    <dgm:pt modelId="{B6667EF6-4EFC-412F-942D-EEB535C145FC}" type="sibTrans" cxnId="{66ACE8B3-387C-49E5-921A-DFEB4B186BEF}">
      <dgm:prSet/>
      <dgm:spPr/>
      <dgm:t>
        <a:bodyPr/>
        <a:lstStyle/>
        <a:p>
          <a:endParaRPr lang="en-US"/>
        </a:p>
      </dgm:t>
    </dgm:pt>
    <dgm:pt modelId="{B5E3D87E-0E31-4B84-ADFE-69F57D302ED6}" type="pres">
      <dgm:prSet presAssocID="{2AF732D4-930D-4C58-A258-C60F4CF387BA}" presName="root" presStyleCnt="0">
        <dgm:presLayoutVars>
          <dgm:dir/>
          <dgm:resizeHandles val="exact"/>
        </dgm:presLayoutVars>
      </dgm:prSet>
      <dgm:spPr/>
    </dgm:pt>
    <dgm:pt modelId="{8D6171F3-F028-4CF4-B676-DD8D2D5BCAD7}" type="pres">
      <dgm:prSet presAssocID="{73F786CB-F0B2-4881-BDD1-C3CF18252D62}" presName="compNode" presStyleCnt="0"/>
      <dgm:spPr/>
    </dgm:pt>
    <dgm:pt modelId="{DE7438F5-9639-4F2F-B79D-3985FBDEEB1F}" type="pres">
      <dgm:prSet presAssocID="{73F786CB-F0B2-4881-BDD1-C3CF18252D62}" presName="iconBgRect" presStyleLbl="bgShp" presStyleIdx="0" presStyleCnt="2"/>
      <dgm:spPr>
        <a:prstGeom prst="round2DiagRect">
          <a:avLst>
            <a:gd name="adj1" fmla="val 29727"/>
            <a:gd name="adj2" fmla="val 0"/>
          </a:avLst>
        </a:prstGeom>
      </dgm:spPr>
    </dgm:pt>
    <dgm:pt modelId="{E251682D-829D-4790-9A7C-E05436DD7CC4}" type="pres">
      <dgm:prSet presAssocID="{73F786CB-F0B2-4881-BDD1-C3CF18252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1657FD08-6C18-4E62-AF22-C9DDCC068DCD}" type="pres">
      <dgm:prSet presAssocID="{73F786CB-F0B2-4881-BDD1-C3CF18252D62}" presName="spaceRect" presStyleCnt="0"/>
      <dgm:spPr/>
    </dgm:pt>
    <dgm:pt modelId="{EEC9758F-72FA-48B0-A433-290F0C856597}" type="pres">
      <dgm:prSet presAssocID="{73F786CB-F0B2-4881-BDD1-C3CF18252D62}" presName="textRect" presStyleLbl="revTx" presStyleIdx="0" presStyleCnt="2">
        <dgm:presLayoutVars>
          <dgm:chMax val="1"/>
          <dgm:chPref val="1"/>
        </dgm:presLayoutVars>
      </dgm:prSet>
      <dgm:spPr/>
    </dgm:pt>
    <dgm:pt modelId="{676DDD76-C007-4F4E-9ED4-3F0D87C28D5C}" type="pres">
      <dgm:prSet presAssocID="{6CD66166-665F-4D94-8F6F-AFD2127FA4D1}" presName="sibTrans" presStyleCnt="0"/>
      <dgm:spPr/>
    </dgm:pt>
    <dgm:pt modelId="{0968F503-ED9D-4DBA-BBCB-131605EE365F}" type="pres">
      <dgm:prSet presAssocID="{7BD02D38-F1A4-4BEE-9959-A31628F993D9}" presName="compNode" presStyleCnt="0"/>
      <dgm:spPr/>
    </dgm:pt>
    <dgm:pt modelId="{BE99DC6C-B2AB-4E67-A639-414D8CCF0A04}" type="pres">
      <dgm:prSet presAssocID="{7BD02D38-F1A4-4BEE-9959-A31628F993D9}" presName="iconBgRect" presStyleLbl="bgShp" presStyleIdx="1" presStyleCnt="2"/>
      <dgm:spPr>
        <a:prstGeom prst="round2DiagRect">
          <a:avLst>
            <a:gd name="adj1" fmla="val 29727"/>
            <a:gd name="adj2" fmla="val 0"/>
          </a:avLst>
        </a:prstGeom>
      </dgm:spPr>
    </dgm:pt>
    <dgm:pt modelId="{F2A22DF1-D6EA-428A-96D8-141E3EE382E7}" type="pres">
      <dgm:prSet presAssocID="{7BD02D38-F1A4-4BEE-9959-A31628F993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838E083-A846-4309-B680-CA090014C4D3}" type="pres">
      <dgm:prSet presAssocID="{7BD02D38-F1A4-4BEE-9959-A31628F993D9}" presName="spaceRect" presStyleCnt="0"/>
      <dgm:spPr/>
    </dgm:pt>
    <dgm:pt modelId="{629E8934-1119-4F18-AF38-A42E072D916D}" type="pres">
      <dgm:prSet presAssocID="{7BD02D38-F1A4-4BEE-9959-A31628F993D9}" presName="textRect" presStyleLbl="revTx" presStyleIdx="1" presStyleCnt="2">
        <dgm:presLayoutVars>
          <dgm:chMax val="1"/>
          <dgm:chPref val="1"/>
        </dgm:presLayoutVars>
      </dgm:prSet>
      <dgm:spPr/>
    </dgm:pt>
  </dgm:ptLst>
  <dgm:cxnLst>
    <dgm:cxn modelId="{F6F5F702-D95E-47F3-A656-E16C2800FF00}" srcId="{2AF732D4-930D-4C58-A258-C60F4CF387BA}" destId="{73F786CB-F0B2-4881-BDD1-C3CF18252D62}" srcOrd="0" destOrd="0" parTransId="{F52D8FEC-B582-47BC-83D0-381A6F323010}" sibTransId="{6CD66166-665F-4D94-8F6F-AFD2127FA4D1}"/>
    <dgm:cxn modelId="{7C3E5321-DB8E-496C-BF99-0C130F70E87F}" type="presOf" srcId="{73F786CB-F0B2-4881-BDD1-C3CF18252D62}" destId="{EEC9758F-72FA-48B0-A433-290F0C856597}" srcOrd="0" destOrd="0" presId="urn:microsoft.com/office/officeart/2018/5/layout/IconLeafLabelList"/>
    <dgm:cxn modelId="{65BD6F6A-CB27-4936-B4F0-69CEA7705B63}" type="presOf" srcId="{2AF732D4-930D-4C58-A258-C60F4CF387BA}" destId="{B5E3D87E-0E31-4B84-ADFE-69F57D302ED6}" srcOrd="0" destOrd="0" presId="urn:microsoft.com/office/officeart/2018/5/layout/IconLeafLabelList"/>
    <dgm:cxn modelId="{66ACE8B3-387C-49E5-921A-DFEB4B186BEF}" srcId="{2AF732D4-930D-4C58-A258-C60F4CF387BA}" destId="{7BD02D38-F1A4-4BEE-9959-A31628F993D9}" srcOrd="1" destOrd="0" parTransId="{F614DF7C-69BB-4970-B273-2EE482F52EBF}" sibTransId="{B6667EF6-4EFC-412F-942D-EEB535C145FC}"/>
    <dgm:cxn modelId="{D089D5D8-7BBB-4387-AE98-8F4F40E2EFA6}" type="presOf" srcId="{7BD02D38-F1A4-4BEE-9959-A31628F993D9}" destId="{629E8934-1119-4F18-AF38-A42E072D916D}" srcOrd="0" destOrd="0" presId="urn:microsoft.com/office/officeart/2018/5/layout/IconLeafLabelList"/>
    <dgm:cxn modelId="{A737501A-A78B-4142-BDA5-77A47C7CE14D}" type="presParOf" srcId="{B5E3D87E-0E31-4B84-ADFE-69F57D302ED6}" destId="{8D6171F3-F028-4CF4-B676-DD8D2D5BCAD7}" srcOrd="0" destOrd="0" presId="urn:microsoft.com/office/officeart/2018/5/layout/IconLeafLabelList"/>
    <dgm:cxn modelId="{9574893D-7586-49AB-901C-B7F08B7175A8}" type="presParOf" srcId="{8D6171F3-F028-4CF4-B676-DD8D2D5BCAD7}" destId="{DE7438F5-9639-4F2F-B79D-3985FBDEEB1F}" srcOrd="0" destOrd="0" presId="urn:microsoft.com/office/officeart/2018/5/layout/IconLeafLabelList"/>
    <dgm:cxn modelId="{ADA5C717-E0F8-4F31-899A-B51061EA6FA9}" type="presParOf" srcId="{8D6171F3-F028-4CF4-B676-DD8D2D5BCAD7}" destId="{E251682D-829D-4790-9A7C-E05436DD7CC4}" srcOrd="1" destOrd="0" presId="urn:microsoft.com/office/officeart/2018/5/layout/IconLeafLabelList"/>
    <dgm:cxn modelId="{59A32087-74C0-463B-8B00-2BDDF6DC11C2}" type="presParOf" srcId="{8D6171F3-F028-4CF4-B676-DD8D2D5BCAD7}" destId="{1657FD08-6C18-4E62-AF22-C9DDCC068DCD}" srcOrd="2" destOrd="0" presId="urn:microsoft.com/office/officeart/2018/5/layout/IconLeafLabelList"/>
    <dgm:cxn modelId="{FA3CE1E6-D2F3-457C-A4E3-B9BFF21DBDFE}" type="presParOf" srcId="{8D6171F3-F028-4CF4-B676-DD8D2D5BCAD7}" destId="{EEC9758F-72FA-48B0-A433-290F0C856597}" srcOrd="3" destOrd="0" presId="urn:microsoft.com/office/officeart/2018/5/layout/IconLeafLabelList"/>
    <dgm:cxn modelId="{4C6894FB-01A6-4244-B467-38517CCE2993}" type="presParOf" srcId="{B5E3D87E-0E31-4B84-ADFE-69F57D302ED6}" destId="{676DDD76-C007-4F4E-9ED4-3F0D87C28D5C}" srcOrd="1" destOrd="0" presId="urn:microsoft.com/office/officeart/2018/5/layout/IconLeafLabelList"/>
    <dgm:cxn modelId="{2CF906E7-CF4E-4EFA-98E9-B52A83F14857}" type="presParOf" srcId="{B5E3D87E-0E31-4B84-ADFE-69F57D302ED6}" destId="{0968F503-ED9D-4DBA-BBCB-131605EE365F}" srcOrd="2" destOrd="0" presId="urn:microsoft.com/office/officeart/2018/5/layout/IconLeafLabelList"/>
    <dgm:cxn modelId="{60915C3B-BC86-44E9-A5D4-E4D110611186}" type="presParOf" srcId="{0968F503-ED9D-4DBA-BBCB-131605EE365F}" destId="{BE99DC6C-B2AB-4E67-A639-414D8CCF0A04}" srcOrd="0" destOrd="0" presId="urn:microsoft.com/office/officeart/2018/5/layout/IconLeafLabelList"/>
    <dgm:cxn modelId="{14D9714E-7E60-43C8-B60E-D1ADD20F627A}" type="presParOf" srcId="{0968F503-ED9D-4DBA-BBCB-131605EE365F}" destId="{F2A22DF1-D6EA-428A-96D8-141E3EE382E7}" srcOrd="1" destOrd="0" presId="urn:microsoft.com/office/officeart/2018/5/layout/IconLeafLabelList"/>
    <dgm:cxn modelId="{A57D2032-47A9-4CAE-8522-258349064207}" type="presParOf" srcId="{0968F503-ED9D-4DBA-BBCB-131605EE365F}" destId="{C838E083-A846-4309-B680-CA090014C4D3}" srcOrd="2" destOrd="0" presId="urn:microsoft.com/office/officeart/2018/5/layout/IconLeafLabelList"/>
    <dgm:cxn modelId="{03630971-A93D-4AB6-A58C-47D1C173AA85}" type="presParOf" srcId="{0968F503-ED9D-4DBA-BBCB-131605EE365F}" destId="{629E8934-1119-4F18-AF38-A42E072D916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E40D40-59CB-4B22-84FC-81FFE548959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F9B4E2E-EC11-4D4F-827E-F30F6891DD90}">
      <dgm:prSet/>
      <dgm:spPr/>
      <dgm:t>
        <a:bodyPr/>
        <a:lstStyle/>
        <a:p>
          <a:r>
            <a:rPr lang="en-US"/>
            <a:t>Sensor Stimuli.</a:t>
          </a:r>
        </a:p>
      </dgm:t>
    </dgm:pt>
    <dgm:pt modelId="{98EAD8AA-72B3-4AE2-A0C4-D6B80F461E47}" type="parTrans" cxnId="{6094EA6C-F86F-4551-AC54-A890485DC504}">
      <dgm:prSet/>
      <dgm:spPr/>
      <dgm:t>
        <a:bodyPr/>
        <a:lstStyle/>
        <a:p>
          <a:endParaRPr lang="en-US"/>
        </a:p>
      </dgm:t>
    </dgm:pt>
    <dgm:pt modelId="{6B01D50B-1082-4CB2-9748-D99C9040237C}" type="sibTrans" cxnId="{6094EA6C-F86F-4551-AC54-A890485DC504}">
      <dgm:prSet/>
      <dgm:spPr/>
      <dgm:t>
        <a:bodyPr/>
        <a:lstStyle/>
        <a:p>
          <a:endParaRPr lang="en-US"/>
        </a:p>
      </dgm:t>
    </dgm:pt>
    <dgm:pt modelId="{A462C121-6550-44ED-A4F1-0294ADA3986B}">
      <dgm:prSet/>
      <dgm:spPr/>
      <dgm:t>
        <a:bodyPr/>
        <a:lstStyle/>
        <a:p>
          <a:r>
            <a:rPr lang="en-US"/>
            <a:t>Sybil attack.</a:t>
          </a:r>
        </a:p>
      </dgm:t>
    </dgm:pt>
    <dgm:pt modelId="{A9BA3240-1E6F-4722-9E54-6F0C83CB8AF7}" type="parTrans" cxnId="{00DF7094-5C9D-4E1D-9356-47BD7FF9D156}">
      <dgm:prSet/>
      <dgm:spPr/>
      <dgm:t>
        <a:bodyPr/>
        <a:lstStyle/>
        <a:p>
          <a:endParaRPr lang="en-US"/>
        </a:p>
      </dgm:t>
    </dgm:pt>
    <dgm:pt modelId="{788F9065-1339-4CC0-86C2-D85520570B6F}" type="sibTrans" cxnId="{00DF7094-5C9D-4E1D-9356-47BD7FF9D156}">
      <dgm:prSet/>
      <dgm:spPr/>
      <dgm:t>
        <a:bodyPr/>
        <a:lstStyle/>
        <a:p>
          <a:endParaRPr lang="en-US"/>
        </a:p>
      </dgm:t>
    </dgm:pt>
    <dgm:pt modelId="{1C5AA448-3866-459C-B501-C06FFDCCB8CB}">
      <dgm:prSet/>
      <dgm:spPr/>
      <dgm:t>
        <a:bodyPr/>
        <a:lstStyle/>
        <a:p>
          <a:r>
            <a:rPr lang="en-US"/>
            <a:t>False Node and Byzantine Attack</a:t>
          </a:r>
        </a:p>
      </dgm:t>
    </dgm:pt>
    <dgm:pt modelId="{228FF2C4-ADA3-4A2E-B60A-9685B5B4ED61}" type="parTrans" cxnId="{5C6E61AE-D3F9-4A07-B6F1-93BA5842348C}">
      <dgm:prSet/>
      <dgm:spPr/>
      <dgm:t>
        <a:bodyPr/>
        <a:lstStyle/>
        <a:p>
          <a:endParaRPr lang="en-US"/>
        </a:p>
      </dgm:t>
    </dgm:pt>
    <dgm:pt modelId="{5C1628CF-2AC8-4D08-A7F2-ABF47C7E93C9}" type="sibTrans" cxnId="{5C6E61AE-D3F9-4A07-B6F1-93BA5842348C}">
      <dgm:prSet/>
      <dgm:spPr/>
      <dgm:t>
        <a:bodyPr/>
        <a:lstStyle/>
        <a:p>
          <a:endParaRPr lang="en-US"/>
        </a:p>
      </dgm:t>
    </dgm:pt>
    <dgm:pt modelId="{C4D1466C-1878-4245-B3E8-C26B6C9B983A}">
      <dgm:prSet/>
      <dgm:spPr/>
      <dgm:t>
        <a:bodyPr/>
        <a:lstStyle/>
        <a:p>
          <a:r>
            <a:rPr lang="en-US"/>
            <a:t>Malicious Message Corruption</a:t>
          </a:r>
        </a:p>
      </dgm:t>
    </dgm:pt>
    <dgm:pt modelId="{BE32399D-AB62-4F97-AC4A-7BB0B4C914AE}" type="parTrans" cxnId="{5CDC0820-C790-4243-9206-6EE7A6BCD5FB}">
      <dgm:prSet/>
      <dgm:spPr/>
      <dgm:t>
        <a:bodyPr/>
        <a:lstStyle/>
        <a:p>
          <a:endParaRPr lang="en-US"/>
        </a:p>
      </dgm:t>
    </dgm:pt>
    <dgm:pt modelId="{223DB572-DCFB-4F8E-ADD2-F7C9E480F672}" type="sibTrans" cxnId="{5CDC0820-C790-4243-9206-6EE7A6BCD5FB}">
      <dgm:prSet/>
      <dgm:spPr/>
      <dgm:t>
        <a:bodyPr/>
        <a:lstStyle/>
        <a:p>
          <a:endParaRPr lang="en-US"/>
        </a:p>
      </dgm:t>
    </dgm:pt>
    <dgm:pt modelId="{098E6859-05CC-494B-9D74-3404AEFCC251}">
      <dgm:prSet/>
      <dgm:spPr/>
      <dgm:t>
        <a:bodyPr/>
        <a:lstStyle/>
        <a:p>
          <a:r>
            <a:rPr lang="en-US"/>
            <a:t>Routing Modification and Loops</a:t>
          </a:r>
        </a:p>
      </dgm:t>
    </dgm:pt>
    <dgm:pt modelId="{9E61AF2E-61E5-4A05-93C3-9D005223AF79}" type="parTrans" cxnId="{FAEED37D-1CEF-4BC0-BCCC-CC3D24CAAF44}">
      <dgm:prSet/>
      <dgm:spPr/>
      <dgm:t>
        <a:bodyPr/>
        <a:lstStyle/>
        <a:p>
          <a:endParaRPr lang="en-US"/>
        </a:p>
      </dgm:t>
    </dgm:pt>
    <dgm:pt modelId="{F48D02A7-A9A5-4EE1-B5E7-D7D27184F061}" type="sibTrans" cxnId="{FAEED37D-1CEF-4BC0-BCCC-CC3D24CAAF44}">
      <dgm:prSet/>
      <dgm:spPr/>
      <dgm:t>
        <a:bodyPr/>
        <a:lstStyle/>
        <a:p>
          <a:endParaRPr lang="en-US"/>
        </a:p>
      </dgm:t>
    </dgm:pt>
    <dgm:pt modelId="{D184D620-94BE-450C-97B4-3083F54F0388}">
      <dgm:prSet/>
      <dgm:spPr/>
      <dgm:t>
        <a:bodyPr/>
        <a:lstStyle/>
        <a:p>
          <a:r>
            <a:rPr lang="en-US"/>
            <a:t>Sinkhole/Blackhole or Wormhole</a:t>
          </a:r>
        </a:p>
      </dgm:t>
    </dgm:pt>
    <dgm:pt modelId="{28478525-9780-4758-B32E-E8F27720138C}" type="parTrans" cxnId="{504329B2-6755-4180-A54F-BB5910EE978A}">
      <dgm:prSet/>
      <dgm:spPr/>
      <dgm:t>
        <a:bodyPr/>
        <a:lstStyle/>
        <a:p>
          <a:endParaRPr lang="en-US"/>
        </a:p>
      </dgm:t>
    </dgm:pt>
    <dgm:pt modelId="{1DB20EF6-69A1-400C-97D7-8EDD693C5C96}" type="sibTrans" cxnId="{504329B2-6755-4180-A54F-BB5910EE978A}">
      <dgm:prSet/>
      <dgm:spPr/>
      <dgm:t>
        <a:bodyPr/>
        <a:lstStyle/>
        <a:p>
          <a:endParaRPr lang="en-US"/>
        </a:p>
      </dgm:t>
    </dgm:pt>
    <dgm:pt modelId="{9CB582A6-A789-4CD2-84E3-73172B659632}">
      <dgm:prSet/>
      <dgm:spPr/>
      <dgm:t>
        <a:bodyPr/>
        <a:lstStyle/>
        <a:p>
          <a:r>
            <a:rPr lang="en-US"/>
            <a:t>Denial of Service</a:t>
          </a:r>
        </a:p>
      </dgm:t>
    </dgm:pt>
    <dgm:pt modelId="{9DB36AD9-C1EB-478E-B8F1-C3A77C979931}" type="parTrans" cxnId="{59F04ED2-49FD-48AE-931B-8DB7C84F9C9B}">
      <dgm:prSet/>
      <dgm:spPr/>
      <dgm:t>
        <a:bodyPr/>
        <a:lstStyle/>
        <a:p>
          <a:endParaRPr lang="en-US"/>
        </a:p>
      </dgm:t>
    </dgm:pt>
    <dgm:pt modelId="{BBF4EB21-7D0D-4216-BC90-8A82316DEAB5}" type="sibTrans" cxnId="{59F04ED2-49FD-48AE-931B-8DB7C84F9C9B}">
      <dgm:prSet/>
      <dgm:spPr/>
      <dgm:t>
        <a:bodyPr/>
        <a:lstStyle/>
        <a:p>
          <a:endParaRPr lang="en-US"/>
        </a:p>
      </dgm:t>
    </dgm:pt>
    <dgm:pt modelId="{57AA89AB-B9EC-4BBF-9A83-AFFE8E582FA9}">
      <dgm:prSet/>
      <dgm:spPr/>
      <dgm:t>
        <a:bodyPr/>
        <a:lstStyle/>
        <a:p>
          <a:r>
            <a:rPr lang="en-US"/>
            <a:t>Denial of Sleep</a:t>
          </a:r>
        </a:p>
      </dgm:t>
    </dgm:pt>
    <dgm:pt modelId="{EDA852A6-1980-4D29-B431-3A6BA2F3E64F}" type="parTrans" cxnId="{EF35C435-38F5-4913-BD27-23340DBFDE90}">
      <dgm:prSet/>
      <dgm:spPr/>
      <dgm:t>
        <a:bodyPr/>
        <a:lstStyle/>
        <a:p>
          <a:endParaRPr lang="en-US"/>
        </a:p>
      </dgm:t>
    </dgm:pt>
    <dgm:pt modelId="{44D37CA7-5CE5-441E-8CCF-D00DC11CB1AF}" type="sibTrans" cxnId="{EF35C435-38F5-4913-BD27-23340DBFDE90}">
      <dgm:prSet/>
      <dgm:spPr/>
      <dgm:t>
        <a:bodyPr/>
        <a:lstStyle/>
        <a:p>
          <a:endParaRPr lang="en-US"/>
        </a:p>
      </dgm:t>
    </dgm:pt>
    <dgm:pt modelId="{BE98FEB7-4F59-4515-A94A-D521E759CC7A}">
      <dgm:prSet/>
      <dgm:spPr/>
      <dgm:t>
        <a:bodyPr/>
        <a:lstStyle/>
        <a:p>
          <a:r>
            <a:rPr lang="en-US"/>
            <a:t>DOS on Sleep</a:t>
          </a:r>
        </a:p>
      </dgm:t>
    </dgm:pt>
    <dgm:pt modelId="{EF86B986-3FF7-4CC7-9369-EEEF8B2FC1D3}" type="parTrans" cxnId="{0EF63E17-0765-4F26-8D68-61C35E01302D}">
      <dgm:prSet/>
      <dgm:spPr/>
      <dgm:t>
        <a:bodyPr/>
        <a:lstStyle/>
        <a:p>
          <a:endParaRPr lang="en-US"/>
        </a:p>
      </dgm:t>
    </dgm:pt>
    <dgm:pt modelId="{8E9A7D6E-6017-420A-8A2A-4A9BC2316A15}" type="sibTrans" cxnId="{0EF63E17-0765-4F26-8D68-61C35E01302D}">
      <dgm:prSet/>
      <dgm:spPr/>
      <dgm:t>
        <a:bodyPr/>
        <a:lstStyle/>
        <a:p>
          <a:endParaRPr lang="en-US"/>
        </a:p>
      </dgm:t>
    </dgm:pt>
    <dgm:pt modelId="{10EDE6A3-1F48-4423-8ABE-ECB49A104496}">
      <dgm:prSet/>
      <dgm:spPr/>
      <dgm:t>
        <a:bodyPr/>
        <a:lstStyle/>
        <a:p>
          <a:r>
            <a:rPr lang="en-US"/>
            <a:t>Jamming</a:t>
          </a:r>
        </a:p>
      </dgm:t>
    </dgm:pt>
    <dgm:pt modelId="{1DCE13F3-BF00-4CB1-A013-3B7D51FC1893}" type="parTrans" cxnId="{253F8987-ED5E-41B5-B94C-85C418DA727B}">
      <dgm:prSet/>
      <dgm:spPr/>
      <dgm:t>
        <a:bodyPr/>
        <a:lstStyle/>
        <a:p>
          <a:endParaRPr lang="en-US"/>
        </a:p>
      </dgm:t>
    </dgm:pt>
    <dgm:pt modelId="{9485C855-EB72-4C15-A531-9F7E00E4DCD8}" type="sibTrans" cxnId="{253F8987-ED5E-41B5-B94C-85C418DA727B}">
      <dgm:prSet/>
      <dgm:spPr/>
      <dgm:t>
        <a:bodyPr/>
        <a:lstStyle/>
        <a:p>
          <a:endParaRPr lang="en-US"/>
        </a:p>
      </dgm:t>
    </dgm:pt>
    <dgm:pt modelId="{805BE729-DD6F-4C2A-BF9C-BFA6328B3D48}" type="pres">
      <dgm:prSet presAssocID="{28E40D40-59CB-4B22-84FC-81FFE548959A}" presName="vert0" presStyleCnt="0">
        <dgm:presLayoutVars>
          <dgm:dir/>
          <dgm:animOne val="branch"/>
          <dgm:animLvl val="lvl"/>
        </dgm:presLayoutVars>
      </dgm:prSet>
      <dgm:spPr/>
    </dgm:pt>
    <dgm:pt modelId="{559DE7B1-77B3-431A-AE41-4DDE17ACCB06}" type="pres">
      <dgm:prSet presAssocID="{1F9B4E2E-EC11-4D4F-827E-F30F6891DD90}" presName="thickLine" presStyleLbl="alignNode1" presStyleIdx="0" presStyleCnt="10"/>
      <dgm:spPr/>
    </dgm:pt>
    <dgm:pt modelId="{CB82A2AF-97FE-4E6D-B1C4-E180E12A94B1}" type="pres">
      <dgm:prSet presAssocID="{1F9B4E2E-EC11-4D4F-827E-F30F6891DD90}" presName="horz1" presStyleCnt="0"/>
      <dgm:spPr/>
    </dgm:pt>
    <dgm:pt modelId="{B5C94ED3-923A-4ACF-82E5-DBACC6D9FE74}" type="pres">
      <dgm:prSet presAssocID="{1F9B4E2E-EC11-4D4F-827E-F30F6891DD90}" presName="tx1" presStyleLbl="revTx" presStyleIdx="0" presStyleCnt="10"/>
      <dgm:spPr/>
    </dgm:pt>
    <dgm:pt modelId="{8EEF3A97-7EE7-483C-A551-1D164493AE59}" type="pres">
      <dgm:prSet presAssocID="{1F9B4E2E-EC11-4D4F-827E-F30F6891DD90}" presName="vert1" presStyleCnt="0"/>
      <dgm:spPr/>
    </dgm:pt>
    <dgm:pt modelId="{E948CFBB-441F-400A-91F6-2F5B51DA6D0A}" type="pres">
      <dgm:prSet presAssocID="{A462C121-6550-44ED-A4F1-0294ADA3986B}" presName="thickLine" presStyleLbl="alignNode1" presStyleIdx="1" presStyleCnt="10"/>
      <dgm:spPr/>
    </dgm:pt>
    <dgm:pt modelId="{149B87A9-FCCB-4B0D-97AA-1DC3D4244146}" type="pres">
      <dgm:prSet presAssocID="{A462C121-6550-44ED-A4F1-0294ADA3986B}" presName="horz1" presStyleCnt="0"/>
      <dgm:spPr/>
    </dgm:pt>
    <dgm:pt modelId="{86C649CC-60B3-4E14-96E4-BFAA85AE281E}" type="pres">
      <dgm:prSet presAssocID="{A462C121-6550-44ED-A4F1-0294ADA3986B}" presName="tx1" presStyleLbl="revTx" presStyleIdx="1" presStyleCnt="10"/>
      <dgm:spPr/>
    </dgm:pt>
    <dgm:pt modelId="{395ABD7A-F8E6-4B5E-B8B7-9E00DC0F7549}" type="pres">
      <dgm:prSet presAssocID="{A462C121-6550-44ED-A4F1-0294ADA3986B}" presName="vert1" presStyleCnt="0"/>
      <dgm:spPr/>
    </dgm:pt>
    <dgm:pt modelId="{DBAFAD7B-12EB-4665-B2A8-8FEC72D0256F}" type="pres">
      <dgm:prSet presAssocID="{1C5AA448-3866-459C-B501-C06FFDCCB8CB}" presName="thickLine" presStyleLbl="alignNode1" presStyleIdx="2" presStyleCnt="10"/>
      <dgm:spPr/>
    </dgm:pt>
    <dgm:pt modelId="{04A0BC46-01B8-43FB-B524-14E05D39E43F}" type="pres">
      <dgm:prSet presAssocID="{1C5AA448-3866-459C-B501-C06FFDCCB8CB}" presName="horz1" presStyleCnt="0"/>
      <dgm:spPr/>
    </dgm:pt>
    <dgm:pt modelId="{F57263E4-853A-4706-9BED-CD045224E61C}" type="pres">
      <dgm:prSet presAssocID="{1C5AA448-3866-459C-B501-C06FFDCCB8CB}" presName="tx1" presStyleLbl="revTx" presStyleIdx="2" presStyleCnt="10"/>
      <dgm:spPr/>
    </dgm:pt>
    <dgm:pt modelId="{4B726066-CC58-48CC-A6D1-2C541D8BB193}" type="pres">
      <dgm:prSet presAssocID="{1C5AA448-3866-459C-B501-C06FFDCCB8CB}" presName="vert1" presStyleCnt="0"/>
      <dgm:spPr/>
    </dgm:pt>
    <dgm:pt modelId="{F33F10C4-9732-4B85-B690-8A81DE0998CF}" type="pres">
      <dgm:prSet presAssocID="{C4D1466C-1878-4245-B3E8-C26B6C9B983A}" presName="thickLine" presStyleLbl="alignNode1" presStyleIdx="3" presStyleCnt="10"/>
      <dgm:spPr/>
    </dgm:pt>
    <dgm:pt modelId="{093D2D60-37DC-4273-B11E-14B6550E9031}" type="pres">
      <dgm:prSet presAssocID="{C4D1466C-1878-4245-B3E8-C26B6C9B983A}" presName="horz1" presStyleCnt="0"/>
      <dgm:spPr/>
    </dgm:pt>
    <dgm:pt modelId="{BBC61007-47DC-4FB2-921C-C2AA5E8F993C}" type="pres">
      <dgm:prSet presAssocID="{C4D1466C-1878-4245-B3E8-C26B6C9B983A}" presName="tx1" presStyleLbl="revTx" presStyleIdx="3" presStyleCnt="10"/>
      <dgm:spPr/>
    </dgm:pt>
    <dgm:pt modelId="{F3875ED3-0B6C-4979-B4CF-9318A74679C9}" type="pres">
      <dgm:prSet presAssocID="{C4D1466C-1878-4245-B3E8-C26B6C9B983A}" presName="vert1" presStyleCnt="0"/>
      <dgm:spPr/>
    </dgm:pt>
    <dgm:pt modelId="{6C3BE626-6298-463E-A3B3-88BD17D33418}" type="pres">
      <dgm:prSet presAssocID="{098E6859-05CC-494B-9D74-3404AEFCC251}" presName="thickLine" presStyleLbl="alignNode1" presStyleIdx="4" presStyleCnt="10"/>
      <dgm:spPr/>
    </dgm:pt>
    <dgm:pt modelId="{550A8793-28CB-45E5-AAA6-C9A8DE37D95A}" type="pres">
      <dgm:prSet presAssocID="{098E6859-05CC-494B-9D74-3404AEFCC251}" presName="horz1" presStyleCnt="0"/>
      <dgm:spPr/>
    </dgm:pt>
    <dgm:pt modelId="{08FA1586-4683-4B77-AD9F-DEF5F07A8712}" type="pres">
      <dgm:prSet presAssocID="{098E6859-05CC-494B-9D74-3404AEFCC251}" presName="tx1" presStyleLbl="revTx" presStyleIdx="4" presStyleCnt="10"/>
      <dgm:spPr/>
    </dgm:pt>
    <dgm:pt modelId="{6DA417C8-59DB-4730-A7D5-65E6FD00EBAB}" type="pres">
      <dgm:prSet presAssocID="{098E6859-05CC-494B-9D74-3404AEFCC251}" presName="vert1" presStyleCnt="0"/>
      <dgm:spPr/>
    </dgm:pt>
    <dgm:pt modelId="{3B9FE7EA-E313-4C75-8220-FB6521DA0FAA}" type="pres">
      <dgm:prSet presAssocID="{D184D620-94BE-450C-97B4-3083F54F0388}" presName="thickLine" presStyleLbl="alignNode1" presStyleIdx="5" presStyleCnt="10"/>
      <dgm:spPr/>
    </dgm:pt>
    <dgm:pt modelId="{D6C0754B-ECD0-4498-8DB6-1E08287A910B}" type="pres">
      <dgm:prSet presAssocID="{D184D620-94BE-450C-97B4-3083F54F0388}" presName="horz1" presStyleCnt="0"/>
      <dgm:spPr/>
    </dgm:pt>
    <dgm:pt modelId="{FA250020-51A6-4C7F-95A2-5937A1132157}" type="pres">
      <dgm:prSet presAssocID="{D184D620-94BE-450C-97B4-3083F54F0388}" presName="tx1" presStyleLbl="revTx" presStyleIdx="5" presStyleCnt="10"/>
      <dgm:spPr/>
    </dgm:pt>
    <dgm:pt modelId="{C4F3F9F8-5993-4122-B2CF-F782D89287A2}" type="pres">
      <dgm:prSet presAssocID="{D184D620-94BE-450C-97B4-3083F54F0388}" presName="vert1" presStyleCnt="0"/>
      <dgm:spPr/>
    </dgm:pt>
    <dgm:pt modelId="{D0277986-8939-4C46-A910-E01F641203BB}" type="pres">
      <dgm:prSet presAssocID="{9CB582A6-A789-4CD2-84E3-73172B659632}" presName="thickLine" presStyleLbl="alignNode1" presStyleIdx="6" presStyleCnt="10"/>
      <dgm:spPr/>
    </dgm:pt>
    <dgm:pt modelId="{7CC633F3-E5EB-44FD-BD02-69293D886981}" type="pres">
      <dgm:prSet presAssocID="{9CB582A6-A789-4CD2-84E3-73172B659632}" presName="horz1" presStyleCnt="0"/>
      <dgm:spPr/>
    </dgm:pt>
    <dgm:pt modelId="{257F6B81-8C90-4748-AC39-BCAA973E43AF}" type="pres">
      <dgm:prSet presAssocID="{9CB582A6-A789-4CD2-84E3-73172B659632}" presName="tx1" presStyleLbl="revTx" presStyleIdx="6" presStyleCnt="10"/>
      <dgm:spPr/>
    </dgm:pt>
    <dgm:pt modelId="{0454B5A8-7EE3-4F91-A0FC-20AE7F238550}" type="pres">
      <dgm:prSet presAssocID="{9CB582A6-A789-4CD2-84E3-73172B659632}" presName="vert1" presStyleCnt="0"/>
      <dgm:spPr/>
    </dgm:pt>
    <dgm:pt modelId="{C8F34B00-CCDE-45BB-BC0D-CAE4B8E78A2D}" type="pres">
      <dgm:prSet presAssocID="{57AA89AB-B9EC-4BBF-9A83-AFFE8E582FA9}" presName="thickLine" presStyleLbl="alignNode1" presStyleIdx="7" presStyleCnt="10"/>
      <dgm:spPr/>
    </dgm:pt>
    <dgm:pt modelId="{D0690037-5BB9-46AB-B7FD-8940F53CBF2F}" type="pres">
      <dgm:prSet presAssocID="{57AA89AB-B9EC-4BBF-9A83-AFFE8E582FA9}" presName="horz1" presStyleCnt="0"/>
      <dgm:spPr/>
    </dgm:pt>
    <dgm:pt modelId="{50E08AA0-FAA7-4C99-A0DF-D745BBFE55AC}" type="pres">
      <dgm:prSet presAssocID="{57AA89AB-B9EC-4BBF-9A83-AFFE8E582FA9}" presName="tx1" presStyleLbl="revTx" presStyleIdx="7" presStyleCnt="10"/>
      <dgm:spPr/>
    </dgm:pt>
    <dgm:pt modelId="{C4A498D4-A8FE-406C-BA6B-6125F6C0D36B}" type="pres">
      <dgm:prSet presAssocID="{57AA89AB-B9EC-4BBF-9A83-AFFE8E582FA9}" presName="vert1" presStyleCnt="0"/>
      <dgm:spPr/>
    </dgm:pt>
    <dgm:pt modelId="{D013A89A-5F9D-449F-A67D-00E134F8C2E9}" type="pres">
      <dgm:prSet presAssocID="{BE98FEB7-4F59-4515-A94A-D521E759CC7A}" presName="thickLine" presStyleLbl="alignNode1" presStyleIdx="8" presStyleCnt="10"/>
      <dgm:spPr/>
    </dgm:pt>
    <dgm:pt modelId="{4D86A73C-159D-46CD-B8EA-BD8194180F56}" type="pres">
      <dgm:prSet presAssocID="{BE98FEB7-4F59-4515-A94A-D521E759CC7A}" presName="horz1" presStyleCnt="0"/>
      <dgm:spPr/>
    </dgm:pt>
    <dgm:pt modelId="{5592F632-5A55-4984-969D-D30A07691ACC}" type="pres">
      <dgm:prSet presAssocID="{BE98FEB7-4F59-4515-A94A-D521E759CC7A}" presName="tx1" presStyleLbl="revTx" presStyleIdx="8" presStyleCnt="10"/>
      <dgm:spPr/>
    </dgm:pt>
    <dgm:pt modelId="{C5B0195C-EA93-4958-A1F2-D7019D99C184}" type="pres">
      <dgm:prSet presAssocID="{BE98FEB7-4F59-4515-A94A-D521E759CC7A}" presName="vert1" presStyleCnt="0"/>
      <dgm:spPr/>
    </dgm:pt>
    <dgm:pt modelId="{5780BEF0-8440-49E5-958D-498DBA04FA3B}" type="pres">
      <dgm:prSet presAssocID="{10EDE6A3-1F48-4423-8ABE-ECB49A104496}" presName="thickLine" presStyleLbl="alignNode1" presStyleIdx="9" presStyleCnt="10"/>
      <dgm:spPr/>
    </dgm:pt>
    <dgm:pt modelId="{CC7F4C3F-F04D-4678-B883-BCE7175BD7C0}" type="pres">
      <dgm:prSet presAssocID="{10EDE6A3-1F48-4423-8ABE-ECB49A104496}" presName="horz1" presStyleCnt="0"/>
      <dgm:spPr/>
    </dgm:pt>
    <dgm:pt modelId="{E843A852-3B24-47C5-8281-058A9D1F9D76}" type="pres">
      <dgm:prSet presAssocID="{10EDE6A3-1F48-4423-8ABE-ECB49A104496}" presName="tx1" presStyleLbl="revTx" presStyleIdx="9" presStyleCnt="10"/>
      <dgm:spPr/>
    </dgm:pt>
    <dgm:pt modelId="{2ABD0640-7D6B-4FF9-B187-1190BF63AD8A}" type="pres">
      <dgm:prSet presAssocID="{10EDE6A3-1F48-4423-8ABE-ECB49A104496}" presName="vert1" presStyleCnt="0"/>
      <dgm:spPr/>
    </dgm:pt>
  </dgm:ptLst>
  <dgm:cxnLst>
    <dgm:cxn modelId="{7CB1DC02-72C7-4238-B0F0-56141846EE9C}" type="presOf" srcId="{1C5AA448-3866-459C-B501-C06FFDCCB8CB}" destId="{F57263E4-853A-4706-9BED-CD045224E61C}" srcOrd="0" destOrd="0" presId="urn:microsoft.com/office/officeart/2008/layout/LinedList"/>
    <dgm:cxn modelId="{0EF63E17-0765-4F26-8D68-61C35E01302D}" srcId="{28E40D40-59CB-4B22-84FC-81FFE548959A}" destId="{BE98FEB7-4F59-4515-A94A-D521E759CC7A}" srcOrd="8" destOrd="0" parTransId="{EF86B986-3FF7-4CC7-9369-EEEF8B2FC1D3}" sibTransId="{8E9A7D6E-6017-420A-8A2A-4A9BC2316A15}"/>
    <dgm:cxn modelId="{5CDC0820-C790-4243-9206-6EE7A6BCD5FB}" srcId="{28E40D40-59CB-4B22-84FC-81FFE548959A}" destId="{C4D1466C-1878-4245-B3E8-C26B6C9B983A}" srcOrd="3" destOrd="0" parTransId="{BE32399D-AB62-4F97-AC4A-7BB0B4C914AE}" sibTransId="{223DB572-DCFB-4F8E-ADD2-F7C9E480F672}"/>
    <dgm:cxn modelId="{EF35C435-38F5-4913-BD27-23340DBFDE90}" srcId="{28E40D40-59CB-4B22-84FC-81FFE548959A}" destId="{57AA89AB-B9EC-4BBF-9A83-AFFE8E582FA9}" srcOrd="7" destOrd="0" parTransId="{EDA852A6-1980-4D29-B431-3A6BA2F3E64F}" sibTransId="{44D37CA7-5CE5-441E-8CCF-D00DC11CB1AF}"/>
    <dgm:cxn modelId="{792B423D-17CB-4B1A-AD56-B655A4A521E5}" type="presOf" srcId="{A462C121-6550-44ED-A4F1-0294ADA3986B}" destId="{86C649CC-60B3-4E14-96E4-BFAA85AE281E}" srcOrd="0" destOrd="0" presId="urn:microsoft.com/office/officeart/2008/layout/LinedList"/>
    <dgm:cxn modelId="{ADEB5367-F9DF-4C71-BEC8-6D54B9734D58}" type="presOf" srcId="{28E40D40-59CB-4B22-84FC-81FFE548959A}" destId="{805BE729-DD6F-4C2A-BF9C-BFA6328B3D48}" srcOrd="0" destOrd="0" presId="urn:microsoft.com/office/officeart/2008/layout/LinedList"/>
    <dgm:cxn modelId="{6094EA6C-F86F-4551-AC54-A890485DC504}" srcId="{28E40D40-59CB-4B22-84FC-81FFE548959A}" destId="{1F9B4E2E-EC11-4D4F-827E-F30F6891DD90}" srcOrd="0" destOrd="0" parTransId="{98EAD8AA-72B3-4AE2-A0C4-D6B80F461E47}" sibTransId="{6B01D50B-1082-4CB2-9748-D99C9040237C}"/>
    <dgm:cxn modelId="{8ADF6A4F-F1B8-4BF8-B347-52137077A41E}" type="presOf" srcId="{1F9B4E2E-EC11-4D4F-827E-F30F6891DD90}" destId="{B5C94ED3-923A-4ACF-82E5-DBACC6D9FE74}" srcOrd="0" destOrd="0" presId="urn:microsoft.com/office/officeart/2008/layout/LinedList"/>
    <dgm:cxn modelId="{87514979-0B3D-4EA7-8260-B9336A3075D1}" type="presOf" srcId="{C4D1466C-1878-4245-B3E8-C26B6C9B983A}" destId="{BBC61007-47DC-4FB2-921C-C2AA5E8F993C}" srcOrd="0" destOrd="0" presId="urn:microsoft.com/office/officeart/2008/layout/LinedList"/>
    <dgm:cxn modelId="{FAEED37D-1CEF-4BC0-BCCC-CC3D24CAAF44}" srcId="{28E40D40-59CB-4B22-84FC-81FFE548959A}" destId="{098E6859-05CC-494B-9D74-3404AEFCC251}" srcOrd="4" destOrd="0" parTransId="{9E61AF2E-61E5-4A05-93C3-9D005223AF79}" sibTransId="{F48D02A7-A9A5-4EE1-B5E7-D7D27184F061}"/>
    <dgm:cxn modelId="{253F8987-ED5E-41B5-B94C-85C418DA727B}" srcId="{28E40D40-59CB-4B22-84FC-81FFE548959A}" destId="{10EDE6A3-1F48-4423-8ABE-ECB49A104496}" srcOrd="9" destOrd="0" parTransId="{1DCE13F3-BF00-4CB1-A013-3B7D51FC1893}" sibTransId="{9485C855-EB72-4C15-A531-9F7E00E4DCD8}"/>
    <dgm:cxn modelId="{708D5192-1887-411A-963D-AEE31DF81425}" type="presOf" srcId="{D184D620-94BE-450C-97B4-3083F54F0388}" destId="{FA250020-51A6-4C7F-95A2-5937A1132157}" srcOrd="0" destOrd="0" presId="urn:microsoft.com/office/officeart/2008/layout/LinedList"/>
    <dgm:cxn modelId="{00DF7094-5C9D-4E1D-9356-47BD7FF9D156}" srcId="{28E40D40-59CB-4B22-84FC-81FFE548959A}" destId="{A462C121-6550-44ED-A4F1-0294ADA3986B}" srcOrd="1" destOrd="0" parTransId="{A9BA3240-1E6F-4722-9E54-6F0C83CB8AF7}" sibTransId="{788F9065-1339-4CC0-86C2-D85520570B6F}"/>
    <dgm:cxn modelId="{1BBD7294-35CA-4E72-BB11-A99C38718A7C}" type="presOf" srcId="{10EDE6A3-1F48-4423-8ABE-ECB49A104496}" destId="{E843A852-3B24-47C5-8281-058A9D1F9D76}" srcOrd="0" destOrd="0" presId="urn:microsoft.com/office/officeart/2008/layout/LinedList"/>
    <dgm:cxn modelId="{7A579D9A-5FCE-44CB-BE53-F1657BFFD0DC}" type="presOf" srcId="{BE98FEB7-4F59-4515-A94A-D521E759CC7A}" destId="{5592F632-5A55-4984-969D-D30A07691ACC}" srcOrd="0" destOrd="0" presId="urn:microsoft.com/office/officeart/2008/layout/LinedList"/>
    <dgm:cxn modelId="{5C6E61AE-D3F9-4A07-B6F1-93BA5842348C}" srcId="{28E40D40-59CB-4B22-84FC-81FFE548959A}" destId="{1C5AA448-3866-459C-B501-C06FFDCCB8CB}" srcOrd="2" destOrd="0" parTransId="{228FF2C4-ADA3-4A2E-B60A-9685B5B4ED61}" sibTransId="{5C1628CF-2AC8-4D08-A7F2-ABF47C7E93C9}"/>
    <dgm:cxn modelId="{327646AE-F301-45C2-A0F7-CB7E67C951AE}" type="presOf" srcId="{9CB582A6-A789-4CD2-84E3-73172B659632}" destId="{257F6B81-8C90-4748-AC39-BCAA973E43AF}" srcOrd="0" destOrd="0" presId="urn:microsoft.com/office/officeart/2008/layout/LinedList"/>
    <dgm:cxn modelId="{504329B2-6755-4180-A54F-BB5910EE978A}" srcId="{28E40D40-59CB-4B22-84FC-81FFE548959A}" destId="{D184D620-94BE-450C-97B4-3083F54F0388}" srcOrd="5" destOrd="0" parTransId="{28478525-9780-4758-B32E-E8F27720138C}" sibTransId="{1DB20EF6-69A1-400C-97D7-8EDD693C5C96}"/>
    <dgm:cxn modelId="{E694B4BC-5428-4167-B1E4-FFF1BEB051BD}" type="presOf" srcId="{57AA89AB-B9EC-4BBF-9A83-AFFE8E582FA9}" destId="{50E08AA0-FAA7-4C99-A0DF-D745BBFE55AC}" srcOrd="0" destOrd="0" presId="urn:microsoft.com/office/officeart/2008/layout/LinedList"/>
    <dgm:cxn modelId="{59F04ED2-49FD-48AE-931B-8DB7C84F9C9B}" srcId="{28E40D40-59CB-4B22-84FC-81FFE548959A}" destId="{9CB582A6-A789-4CD2-84E3-73172B659632}" srcOrd="6" destOrd="0" parTransId="{9DB36AD9-C1EB-478E-B8F1-C3A77C979931}" sibTransId="{BBF4EB21-7D0D-4216-BC90-8A82316DEAB5}"/>
    <dgm:cxn modelId="{8E6D80F7-CFC9-49CD-B803-A13B0B0DC754}" type="presOf" srcId="{098E6859-05CC-494B-9D74-3404AEFCC251}" destId="{08FA1586-4683-4B77-AD9F-DEF5F07A8712}" srcOrd="0" destOrd="0" presId="urn:microsoft.com/office/officeart/2008/layout/LinedList"/>
    <dgm:cxn modelId="{23F34CE0-A5B7-4BE9-96F0-E56A6C8502D0}" type="presParOf" srcId="{805BE729-DD6F-4C2A-BF9C-BFA6328B3D48}" destId="{559DE7B1-77B3-431A-AE41-4DDE17ACCB06}" srcOrd="0" destOrd="0" presId="urn:microsoft.com/office/officeart/2008/layout/LinedList"/>
    <dgm:cxn modelId="{97AD1426-8DE7-43DA-8460-22FF465334D4}" type="presParOf" srcId="{805BE729-DD6F-4C2A-BF9C-BFA6328B3D48}" destId="{CB82A2AF-97FE-4E6D-B1C4-E180E12A94B1}" srcOrd="1" destOrd="0" presId="urn:microsoft.com/office/officeart/2008/layout/LinedList"/>
    <dgm:cxn modelId="{3AFEE467-E418-461A-802B-27B4A41A4160}" type="presParOf" srcId="{CB82A2AF-97FE-4E6D-B1C4-E180E12A94B1}" destId="{B5C94ED3-923A-4ACF-82E5-DBACC6D9FE74}" srcOrd="0" destOrd="0" presId="urn:microsoft.com/office/officeart/2008/layout/LinedList"/>
    <dgm:cxn modelId="{D3550F24-DA48-4382-BE77-2AA96735098B}" type="presParOf" srcId="{CB82A2AF-97FE-4E6D-B1C4-E180E12A94B1}" destId="{8EEF3A97-7EE7-483C-A551-1D164493AE59}" srcOrd="1" destOrd="0" presId="urn:microsoft.com/office/officeart/2008/layout/LinedList"/>
    <dgm:cxn modelId="{333C83C2-FEA1-4B47-86E2-B92A4DAE7BBE}" type="presParOf" srcId="{805BE729-DD6F-4C2A-BF9C-BFA6328B3D48}" destId="{E948CFBB-441F-400A-91F6-2F5B51DA6D0A}" srcOrd="2" destOrd="0" presId="urn:microsoft.com/office/officeart/2008/layout/LinedList"/>
    <dgm:cxn modelId="{F510E017-C3BB-431B-A304-017B096AEABF}" type="presParOf" srcId="{805BE729-DD6F-4C2A-BF9C-BFA6328B3D48}" destId="{149B87A9-FCCB-4B0D-97AA-1DC3D4244146}" srcOrd="3" destOrd="0" presId="urn:microsoft.com/office/officeart/2008/layout/LinedList"/>
    <dgm:cxn modelId="{990463BA-8377-40D1-8EB3-D448844DAFB5}" type="presParOf" srcId="{149B87A9-FCCB-4B0D-97AA-1DC3D4244146}" destId="{86C649CC-60B3-4E14-96E4-BFAA85AE281E}" srcOrd="0" destOrd="0" presId="urn:microsoft.com/office/officeart/2008/layout/LinedList"/>
    <dgm:cxn modelId="{43764804-6F85-4E65-B53E-35581B303B4E}" type="presParOf" srcId="{149B87A9-FCCB-4B0D-97AA-1DC3D4244146}" destId="{395ABD7A-F8E6-4B5E-B8B7-9E00DC0F7549}" srcOrd="1" destOrd="0" presId="urn:microsoft.com/office/officeart/2008/layout/LinedList"/>
    <dgm:cxn modelId="{1A75AC09-705A-4278-B7DF-A42F1E13F024}" type="presParOf" srcId="{805BE729-DD6F-4C2A-BF9C-BFA6328B3D48}" destId="{DBAFAD7B-12EB-4665-B2A8-8FEC72D0256F}" srcOrd="4" destOrd="0" presId="urn:microsoft.com/office/officeart/2008/layout/LinedList"/>
    <dgm:cxn modelId="{1E4E676E-2B07-44B7-BA11-F9E93E26E0FA}" type="presParOf" srcId="{805BE729-DD6F-4C2A-BF9C-BFA6328B3D48}" destId="{04A0BC46-01B8-43FB-B524-14E05D39E43F}" srcOrd="5" destOrd="0" presId="urn:microsoft.com/office/officeart/2008/layout/LinedList"/>
    <dgm:cxn modelId="{B9CC9055-9DC7-406D-9F4A-A25A9F0F32A5}" type="presParOf" srcId="{04A0BC46-01B8-43FB-B524-14E05D39E43F}" destId="{F57263E4-853A-4706-9BED-CD045224E61C}" srcOrd="0" destOrd="0" presId="urn:microsoft.com/office/officeart/2008/layout/LinedList"/>
    <dgm:cxn modelId="{6CC5F866-21A2-45FA-ACE6-165AF1C99921}" type="presParOf" srcId="{04A0BC46-01B8-43FB-B524-14E05D39E43F}" destId="{4B726066-CC58-48CC-A6D1-2C541D8BB193}" srcOrd="1" destOrd="0" presId="urn:microsoft.com/office/officeart/2008/layout/LinedList"/>
    <dgm:cxn modelId="{35B09A1F-AA4A-4EC8-AA7B-268817A26DF0}" type="presParOf" srcId="{805BE729-DD6F-4C2A-BF9C-BFA6328B3D48}" destId="{F33F10C4-9732-4B85-B690-8A81DE0998CF}" srcOrd="6" destOrd="0" presId="urn:microsoft.com/office/officeart/2008/layout/LinedList"/>
    <dgm:cxn modelId="{97018082-8EB7-43C3-ABB6-2A0FDE488AFD}" type="presParOf" srcId="{805BE729-DD6F-4C2A-BF9C-BFA6328B3D48}" destId="{093D2D60-37DC-4273-B11E-14B6550E9031}" srcOrd="7" destOrd="0" presId="urn:microsoft.com/office/officeart/2008/layout/LinedList"/>
    <dgm:cxn modelId="{43004366-4043-47B4-8D65-5B100A82EB8F}" type="presParOf" srcId="{093D2D60-37DC-4273-B11E-14B6550E9031}" destId="{BBC61007-47DC-4FB2-921C-C2AA5E8F993C}" srcOrd="0" destOrd="0" presId="urn:microsoft.com/office/officeart/2008/layout/LinedList"/>
    <dgm:cxn modelId="{48479D29-C39D-46D2-BE9C-2BAB72880253}" type="presParOf" srcId="{093D2D60-37DC-4273-B11E-14B6550E9031}" destId="{F3875ED3-0B6C-4979-B4CF-9318A74679C9}" srcOrd="1" destOrd="0" presId="urn:microsoft.com/office/officeart/2008/layout/LinedList"/>
    <dgm:cxn modelId="{F71CE5FC-BEEF-4C80-8060-D61A801E81CD}" type="presParOf" srcId="{805BE729-DD6F-4C2A-BF9C-BFA6328B3D48}" destId="{6C3BE626-6298-463E-A3B3-88BD17D33418}" srcOrd="8" destOrd="0" presId="urn:microsoft.com/office/officeart/2008/layout/LinedList"/>
    <dgm:cxn modelId="{351894E7-4E14-4F8C-998B-AD5EF54FF310}" type="presParOf" srcId="{805BE729-DD6F-4C2A-BF9C-BFA6328B3D48}" destId="{550A8793-28CB-45E5-AAA6-C9A8DE37D95A}" srcOrd="9" destOrd="0" presId="urn:microsoft.com/office/officeart/2008/layout/LinedList"/>
    <dgm:cxn modelId="{CB968210-2944-45C9-839E-03A924AF5FDC}" type="presParOf" srcId="{550A8793-28CB-45E5-AAA6-C9A8DE37D95A}" destId="{08FA1586-4683-4B77-AD9F-DEF5F07A8712}" srcOrd="0" destOrd="0" presId="urn:microsoft.com/office/officeart/2008/layout/LinedList"/>
    <dgm:cxn modelId="{0BB49AFC-4E47-498A-A839-32D83B44F2C8}" type="presParOf" srcId="{550A8793-28CB-45E5-AAA6-C9A8DE37D95A}" destId="{6DA417C8-59DB-4730-A7D5-65E6FD00EBAB}" srcOrd="1" destOrd="0" presId="urn:microsoft.com/office/officeart/2008/layout/LinedList"/>
    <dgm:cxn modelId="{694A0079-6FD9-4C7F-A033-2989347AC972}" type="presParOf" srcId="{805BE729-DD6F-4C2A-BF9C-BFA6328B3D48}" destId="{3B9FE7EA-E313-4C75-8220-FB6521DA0FAA}" srcOrd="10" destOrd="0" presId="urn:microsoft.com/office/officeart/2008/layout/LinedList"/>
    <dgm:cxn modelId="{BA19D43F-F3F6-405C-9098-E455E41031C9}" type="presParOf" srcId="{805BE729-DD6F-4C2A-BF9C-BFA6328B3D48}" destId="{D6C0754B-ECD0-4498-8DB6-1E08287A910B}" srcOrd="11" destOrd="0" presId="urn:microsoft.com/office/officeart/2008/layout/LinedList"/>
    <dgm:cxn modelId="{92F9A7E0-6D3F-47B5-A0D9-AED28DB554CD}" type="presParOf" srcId="{D6C0754B-ECD0-4498-8DB6-1E08287A910B}" destId="{FA250020-51A6-4C7F-95A2-5937A1132157}" srcOrd="0" destOrd="0" presId="urn:microsoft.com/office/officeart/2008/layout/LinedList"/>
    <dgm:cxn modelId="{AB26A117-7A1C-42F4-BFDA-7D4A2468393B}" type="presParOf" srcId="{D6C0754B-ECD0-4498-8DB6-1E08287A910B}" destId="{C4F3F9F8-5993-4122-B2CF-F782D89287A2}" srcOrd="1" destOrd="0" presId="urn:microsoft.com/office/officeart/2008/layout/LinedList"/>
    <dgm:cxn modelId="{BE843D9E-BB6D-4DE7-965D-CA5203B07ECE}" type="presParOf" srcId="{805BE729-DD6F-4C2A-BF9C-BFA6328B3D48}" destId="{D0277986-8939-4C46-A910-E01F641203BB}" srcOrd="12" destOrd="0" presId="urn:microsoft.com/office/officeart/2008/layout/LinedList"/>
    <dgm:cxn modelId="{C11C61B8-5F11-4E06-949C-37AA71C9760A}" type="presParOf" srcId="{805BE729-DD6F-4C2A-BF9C-BFA6328B3D48}" destId="{7CC633F3-E5EB-44FD-BD02-69293D886981}" srcOrd="13" destOrd="0" presId="urn:microsoft.com/office/officeart/2008/layout/LinedList"/>
    <dgm:cxn modelId="{271E64CF-A269-4275-9572-AE135908A2C0}" type="presParOf" srcId="{7CC633F3-E5EB-44FD-BD02-69293D886981}" destId="{257F6B81-8C90-4748-AC39-BCAA973E43AF}" srcOrd="0" destOrd="0" presId="urn:microsoft.com/office/officeart/2008/layout/LinedList"/>
    <dgm:cxn modelId="{32A81DB7-F48E-49F1-8AD5-6089BB0E4348}" type="presParOf" srcId="{7CC633F3-E5EB-44FD-BD02-69293D886981}" destId="{0454B5A8-7EE3-4F91-A0FC-20AE7F238550}" srcOrd="1" destOrd="0" presId="urn:microsoft.com/office/officeart/2008/layout/LinedList"/>
    <dgm:cxn modelId="{25484765-920A-49BC-A15E-F5E7E6899C11}" type="presParOf" srcId="{805BE729-DD6F-4C2A-BF9C-BFA6328B3D48}" destId="{C8F34B00-CCDE-45BB-BC0D-CAE4B8E78A2D}" srcOrd="14" destOrd="0" presId="urn:microsoft.com/office/officeart/2008/layout/LinedList"/>
    <dgm:cxn modelId="{86E98EDA-408C-4B31-B89B-C41DF1472A2F}" type="presParOf" srcId="{805BE729-DD6F-4C2A-BF9C-BFA6328B3D48}" destId="{D0690037-5BB9-46AB-B7FD-8940F53CBF2F}" srcOrd="15" destOrd="0" presId="urn:microsoft.com/office/officeart/2008/layout/LinedList"/>
    <dgm:cxn modelId="{B0E74CA9-0AA6-4F00-86E8-6E94C30D84E4}" type="presParOf" srcId="{D0690037-5BB9-46AB-B7FD-8940F53CBF2F}" destId="{50E08AA0-FAA7-4C99-A0DF-D745BBFE55AC}" srcOrd="0" destOrd="0" presId="urn:microsoft.com/office/officeart/2008/layout/LinedList"/>
    <dgm:cxn modelId="{43277F8F-C09D-4C91-8324-9AAD52E483F1}" type="presParOf" srcId="{D0690037-5BB9-46AB-B7FD-8940F53CBF2F}" destId="{C4A498D4-A8FE-406C-BA6B-6125F6C0D36B}" srcOrd="1" destOrd="0" presId="urn:microsoft.com/office/officeart/2008/layout/LinedList"/>
    <dgm:cxn modelId="{90501CF6-D073-40C5-A64E-E9215B40A443}" type="presParOf" srcId="{805BE729-DD6F-4C2A-BF9C-BFA6328B3D48}" destId="{D013A89A-5F9D-449F-A67D-00E134F8C2E9}" srcOrd="16" destOrd="0" presId="urn:microsoft.com/office/officeart/2008/layout/LinedList"/>
    <dgm:cxn modelId="{13FB9D98-4D84-4242-9EB8-08DC1AE9C420}" type="presParOf" srcId="{805BE729-DD6F-4C2A-BF9C-BFA6328B3D48}" destId="{4D86A73C-159D-46CD-B8EA-BD8194180F56}" srcOrd="17" destOrd="0" presId="urn:microsoft.com/office/officeart/2008/layout/LinedList"/>
    <dgm:cxn modelId="{0335737A-9BF4-4257-BF5D-4FD65BC0ECAA}" type="presParOf" srcId="{4D86A73C-159D-46CD-B8EA-BD8194180F56}" destId="{5592F632-5A55-4984-969D-D30A07691ACC}" srcOrd="0" destOrd="0" presId="urn:microsoft.com/office/officeart/2008/layout/LinedList"/>
    <dgm:cxn modelId="{ADBEBA96-DC0D-4F9B-B98E-1A2C41D88BC7}" type="presParOf" srcId="{4D86A73C-159D-46CD-B8EA-BD8194180F56}" destId="{C5B0195C-EA93-4958-A1F2-D7019D99C184}" srcOrd="1" destOrd="0" presId="urn:microsoft.com/office/officeart/2008/layout/LinedList"/>
    <dgm:cxn modelId="{D6B9BB6F-9FC2-4B5A-8894-DFA501E94315}" type="presParOf" srcId="{805BE729-DD6F-4C2A-BF9C-BFA6328B3D48}" destId="{5780BEF0-8440-49E5-958D-498DBA04FA3B}" srcOrd="18" destOrd="0" presId="urn:microsoft.com/office/officeart/2008/layout/LinedList"/>
    <dgm:cxn modelId="{FB8255E9-BD66-4F74-96FF-FF3CCE1037FB}" type="presParOf" srcId="{805BE729-DD6F-4C2A-BF9C-BFA6328B3D48}" destId="{CC7F4C3F-F04D-4678-B883-BCE7175BD7C0}" srcOrd="19" destOrd="0" presId="urn:microsoft.com/office/officeart/2008/layout/LinedList"/>
    <dgm:cxn modelId="{DFE258C8-2A84-4C3D-A236-50AAAAEE9A81}" type="presParOf" srcId="{CC7F4C3F-F04D-4678-B883-BCE7175BD7C0}" destId="{E843A852-3B24-47C5-8281-058A9D1F9D76}" srcOrd="0" destOrd="0" presId="urn:microsoft.com/office/officeart/2008/layout/LinedList"/>
    <dgm:cxn modelId="{B954317E-A82B-4AEE-95E3-2D7CABF7190D}" type="presParOf" srcId="{CC7F4C3F-F04D-4678-B883-BCE7175BD7C0}" destId="{2ABD0640-7D6B-4FF9-B187-1190BF63AD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34E7A-1E44-4A64-8065-27204D37AA9A}">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9480D7-A7D2-4999-823F-B07D320C0483}">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Impact of computerization, digitization, and Internet interconnection.</a:t>
          </a:r>
        </a:p>
      </dsp:txBody>
      <dsp:txXfrm>
        <a:off x="559800" y="3022743"/>
        <a:ext cx="4320000" cy="720000"/>
      </dsp:txXfrm>
    </dsp:sp>
    <dsp:sp modelId="{7EF957E6-DB7E-42C6-81F0-15A6F5373EFE}">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60B6F-DB51-471C-8478-473AEC072892}">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Evolution in security mechanisms and defense strategies.</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CBE57-ECAF-4B3F-B86C-24D89FF404AD}">
      <dsp:nvSpPr>
        <dsp:cNvPr id="0" name=""/>
        <dsp:cNvSpPr/>
      </dsp:nvSpPr>
      <dsp:spPr>
        <a:xfrm>
          <a:off x="1679220" y="378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DBA71-EE36-486A-85F9-7421C9D3A05B}">
      <dsp:nvSpPr>
        <dsp:cNvPr id="0" name=""/>
        <dsp:cNvSpPr/>
      </dsp:nvSpPr>
      <dsp:spPr>
        <a:xfrm>
          <a:off x="491220" y="2452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Increasing number of Internet-connected devices.</a:t>
          </a:r>
        </a:p>
      </dsp:txBody>
      <dsp:txXfrm>
        <a:off x="491220" y="2452051"/>
        <a:ext cx="4320000" cy="720000"/>
      </dsp:txXfrm>
    </dsp:sp>
    <dsp:sp modelId="{24C1C8CE-EDD3-45AF-A989-3C073D19E6C8}">
      <dsp:nvSpPr>
        <dsp:cNvPr id="0" name=""/>
        <dsp:cNvSpPr/>
      </dsp:nvSpPr>
      <dsp:spPr>
        <a:xfrm>
          <a:off x="6755220" y="3785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35F3D-ED83-4C34-A3BC-81542481FA32}">
      <dsp:nvSpPr>
        <dsp:cNvPr id="0" name=""/>
        <dsp:cNvSpPr/>
      </dsp:nvSpPr>
      <dsp:spPr>
        <a:xfrm>
          <a:off x="5567220" y="2452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Complexity of cyber threats.</a:t>
          </a:r>
        </a:p>
      </dsp:txBody>
      <dsp:txXfrm>
        <a:off x="5567220" y="2452051"/>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FF92C-250A-4AB6-BC44-EED463FAAF95}">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BCFA9C-2827-41C5-990E-A7AD7F53E0A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Quick adoption of new technologies.</a:t>
          </a:r>
        </a:p>
      </dsp:txBody>
      <dsp:txXfrm>
        <a:off x="59990" y="2654049"/>
        <a:ext cx="3226223" cy="720000"/>
      </dsp:txXfrm>
    </dsp:sp>
    <dsp:sp modelId="{597A273F-03DE-4C7C-9394-A8CF0A399901}">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883F0F-0A8A-462F-B2FF-C95521AB8C29}">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Increased online users from low-income communities.</a:t>
          </a:r>
        </a:p>
      </dsp:txBody>
      <dsp:txXfrm>
        <a:off x="3850802" y="2654049"/>
        <a:ext cx="3226223" cy="720000"/>
      </dsp:txXfrm>
    </dsp:sp>
    <dsp:sp modelId="{C156898E-8C1D-41C0-B21F-2AC648AF0420}">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7EC5F8-A898-4FF9-B9D8-C74950B595F6}">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Financial sophistication of cybercriminals.</a:t>
          </a:r>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8227D-D063-4125-A64E-F03D1A8B0348}">
      <dsp:nvSpPr>
        <dsp:cNvPr id="0" name=""/>
        <dsp:cNvSpPr/>
      </dsp:nvSpPr>
      <dsp:spPr>
        <a:xfrm>
          <a:off x="0" y="0"/>
          <a:ext cx="455942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93D8E1-6958-46D8-8177-6B7C5E82869D}">
      <dsp:nvSpPr>
        <dsp:cNvPr id="0" name=""/>
        <dsp:cNvSpPr/>
      </dsp:nvSpPr>
      <dsp:spPr>
        <a:xfrm>
          <a:off x="0" y="0"/>
          <a:ext cx="4559425" cy="198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Fundamental Concepts: Confidentiality, Integrity, Availability (CIA).</a:t>
          </a:r>
        </a:p>
      </dsp:txBody>
      <dsp:txXfrm>
        <a:off x="0" y="0"/>
        <a:ext cx="4559425" cy="1989792"/>
      </dsp:txXfrm>
    </dsp:sp>
    <dsp:sp modelId="{10D31028-2E05-4051-8B42-C3A99F1EE727}">
      <dsp:nvSpPr>
        <dsp:cNvPr id="0" name=""/>
        <dsp:cNvSpPr/>
      </dsp:nvSpPr>
      <dsp:spPr>
        <a:xfrm>
          <a:off x="0" y="1989792"/>
          <a:ext cx="455942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1A7950-CFE8-4DDE-9F31-48F70586C94D}">
      <dsp:nvSpPr>
        <dsp:cNvPr id="0" name=""/>
        <dsp:cNvSpPr/>
      </dsp:nvSpPr>
      <dsp:spPr>
        <a:xfrm>
          <a:off x="0" y="1989792"/>
          <a:ext cx="4559425" cy="198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Protection goals against cyber attacks.</a:t>
          </a:r>
        </a:p>
      </dsp:txBody>
      <dsp:txXfrm>
        <a:off x="0" y="1989792"/>
        <a:ext cx="4559425" cy="19897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DBBFF-C8DF-4FD2-A9A6-219562DB30E9}">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49A14-481A-440C-B2EB-00CBB0DB8581}">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 of an attack in computer security.</a:t>
          </a:r>
        </a:p>
      </dsp:txBody>
      <dsp:txXfrm>
        <a:off x="559800" y="3022743"/>
        <a:ext cx="4320000" cy="720000"/>
      </dsp:txXfrm>
    </dsp:sp>
    <dsp:sp modelId="{9EFACC5E-F71D-4A44-B813-0AEAE8447B5B}">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9A12F-D4A0-4EBB-BDEB-43EBF0612D2E}">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Defensive goals to protect against attacks.</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F1BF7-E78F-40DD-A63A-297772A2A084}">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508EE-B088-4FB8-8CB4-2FE7EB05615C}">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3B24E-436F-43E3-BB69-46D53F2086C8}">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Weaknesses in infrastructure and protocols.</a:t>
          </a:r>
        </a:p>
      </dsp:txBody>
      <dsp:txXfrm>
        <a:off x="569079" y="2644614"/>
        <a:ext cx="2072362" cy="720000"/>
      </dsp:txXfrm>
    </dsp:sp>
    <dsp:sp modelId="{6AACF57E-B925-4360-BD8D-34444DB00213}">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75A89-9BB9-4541-8960-30482013D68A}">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FC9EB-2769-46D8-A0E2-0ADEA7628C9A}">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Design and implementation issues.</a:t>
          </a:r>
        </a:p>
      </dsp:txBody>
      <dsp:txXfrm>
        <a:off x="3004105" y="2644614"/>
        <a:ext cx="2072362" cy="720000"/>
      </dsp:txXfrm>
    </dsp:sp>
    <dsp:sp modelId="{C296E2E4-8255-4E85-A329-2324BA36E500}">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71E5D-0651-4FFF-85E9-5B990690E0B3}">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37EC0-57E6-4FAC-95E3-79E97A727727}">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Vulnerabilities in software.</a:t>
          </a:r>
        </a:p>
      </dsp:txBody>
      <dsp:txXfrm>
        <a:off x="5439131" y="2644614"/>
        <a:ext cx="2072362" cy="720000"/>
      </dsp:txXfrm>
    </dsp:sp>
    <dsp:sp modelId="{53D9F82B-2E35-4D52-9C37-F1D11CD2F5A1}">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57228-BFDA-4CE0-AEA6-C9D107BAC7F3}">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1D6E8C-5AC8-4C35-8D6C-AD80FFD9CD65}">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Hacker activities and social engineering.</a:t>
          </a:r>
        </a:p>
      </dsp:txBody>
      <dsp:txXfrm>
        <a:off x="7874157" y="2644614"/>
        <a:ext cx="207236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438F5-9639-4F2F-B79D-3985FBDEEB1F}">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1682D-829D-4790-9A7C-E05436DD7CC4}">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758F-72FA-48B0-A433-290F0C856597}">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Overview of attacks on IoT devices.</a:t>
          </a:r>
        </a:p>
      </dsp:txBody>
      <dsp:txXfrm>
        <a:off x="1342800" y="3054438"/>
        <a:ext cx="3600000" cy="720000"/>
      </dsp:txXfrm>
    </dsp:sp>
    <dsp:sp modelId="{BE99DC6C-B2AB-4E67-A639-414D8CCF0A04}">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22DF1-D6EA-428A-96D8-141E3EE382E7}">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9E8934-1119-4F18-AF38-A42E072D916D}">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Need for specialized security measures.</a:t>
          </a:r>
        </a:p>
      </dsp:txBody>
      <dsp:txXfrm>
        <a:off x="5572800" y="3054438"/>
        <a:ext cx="36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E7B1-77B3-431A-AE41-4DDE17ACCB06}">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94ED3-923A-4ACF-82E5-DBACC6D9FE74}">
      <dsp:nvSpPr>
        <dsp:cNvPr id="0" name=""/>
        <dsp:cNvSpPr/>
      </dsp:nvSpPr>
      <dsp:spPr>
        <a:xfrm>
          <a:off x="0" y="675"/>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Sensor Stimuli.</a:t>
          </a:r>
        </a:p>
      </dsp:txBody>
      <dsp:txXfrm>
        <a:off x="0" y="675"/>
        <a:ext cx="6900512" cy="553478"/>
      </dsp:txXfrm>
    </dsp:sp>
    <dsp:sp modelId="{E948CFBB-441F-400A-91F6-2F5B51DA6D0A}">
      <dsp:nvSpPr>
        <dsp:cNvPr id="0" name=""/>
        <dsp:cNvSpPr/>
      </dsp:nvSpPr>
      <dsp:spPr>
        <a:xfrm>
          <a:off x="0" y="554154"/>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649CC-60B3-4E14-96E4-BFAA85AE281E}">
      <dsp:nvSpPr>
        <dsp:cNvPr id="0" name=""/>
        <dsp:cNvSpPr/>
      </dsp:nvSpPr>
      <dsp:spPr>
        <a:xfrm>
          <a:off x="0" y="554154"/>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Sybil attack.</a:t>
          </a:r>
        </a:p>
      </dsp:txBody>
      <dsp:txXfrm>
        <a:off x="0" y="554154"/>
        <a:ext cx="6900512" cy="553478"/>
      </dsp:txXfrm>
    </dsp:sp>
    <dsp:sp modelId="{DBAFAD7B-12EB-4665-B2A8-8FEC72D0256F}">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263E4-853A-4706-9BED-CD045224E61C}">
      <dsp:nvSpPr>
        <dsp:cNvPr id="0" name=""/>
        <dsp:cNvSpPr/>
      </dsp:nvSpPr>
      <dsp:spPr>
        <a:xfrm>
          <a:off x="0" y="1107633"/>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False Node and Byzantine Attack</a:t>
          </a:r>
        </a:p>
      </dsp:txBody>
      <dsp:txXfrm>
        <a:off x="0" y="1107633"/>
        <a:ext cx="6900512" cy="553478"/>
      </dsp:txXfrm>
    </dsp:sp>
    <dsp:sp modelId="{F33F10C4-9732-4B85-B690-8A81DE0998CF}">
      <dsp:nvSpPr>
        <dsp:cNvPr id="0" name=""/>
        <dsp:cNvSpPr/>
      </dsp:nvSpPr>
      <dsp:spPr>
        <a:xfrm>
          <a:off x="0" y="1661112"/>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61007-47DC-4FB2-921C-C2AA5E8F993C}">
      <dsp:nvSpPr>
        <dsp:cNvPr id="0" name=""/>
        <dsp:cNvSpPr/>
      </dsp:nvSpPr>
      <dsp:spPr>
        <a:xfrm>
          <a:off x="0" y="1661112"/>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Malicious Message Corruption</a:t>
          </a:r>
        </a:p>
      </dsp:txBody>
      <dsp:txXfrm>
        <a:off x="0" y="1661112"/>
        <a:ext cx="6900512" cy="553478"/>
      </dsp:txXfrm>
    </dsp:sp>
    <dsp:sp modelId="{6C3BE626-6298-463E-A3B3-88BD17D33418}">
      <dsp:nvSpPr>
        <dsp:cNvPr id="0" name=""/>
        <dsp:cNvSpPr/>
      </dsp:nvSpPr>
      <dsp:spPr>
        <a:xfrm>
          <a:off x="0" y="221459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A1586-4683-4B77-AD9F-DEF5F07A8712}">
      <dsp:nvSpPr>
        <dsp:cNvPr id="0" name=""/>
        <dsp:cNvSpPr/>
      </dsp:nvSpPr>
      <dsp:spPr>
        <a:xfrm>
          <a:off x="0" y="2214591"/>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Routing Modification and Loops</a:t>
          </a:r>
        </a:p>
      </dsp:txBody>
      <dsp:txXfrm>
        <a:off x="0" y="2214591"/>
        <a:ext cx="6900512" cy="553478"/>
      </dsp:txXfrm>
    </dsp:sp>
    <dsp:sp modelId="{3B9FE7EA-E313-4C75-8220-FB6521DA0FAA}">
      <dsp:nvSpPr>
        <dsp:cNvPr id="0" name=""/>
        <dsp:cNvSpPr/>
      </dsp:nvSpPr>
      <dsp:spPr>
        <a:xfrm>
          <a:off x="0" y="276807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50020-51A6-4C7F-95A2-5937A1132157}">
      <dsp:nvSpPr>
        <dsp:cNvPr id="0" name=""/>
        <dsp:cNvSpPr/>
      </dsp:nvSpPr>
      <dsp:spPr>
        <a:xfrm>
          <a:off x="0" y="2768070"/>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Sinkhole/Blackhole or Wormhole</a:t>
          </a:r>
        </a:p>
      </dsp:txBody>
      <dsp:txXfrm>
        <a:off x="0" y="2768070"/>
        <a:ext cx="6900512" cy="553478"/>
      </dsp:txXfrm>
    </dsp:sp>
    <dsp:sp modelId="{D0277986-8939-4C46-A910-E01F641203BB}">
      <dsp:nvSpPr>
        <dsp:cNvPr id="0" name=""/>
        <dsp:cNvSpPr/>
      </dsp:nvSpPr>
      <dsp:spPr>
        <a:xfrm>
          <a:off x="0" y="332154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F6B81-8C90-4748-AC39-BCAA973E43AF}">
      <dsp:nvSpPr>
        <dsp:cNvPr id="0" name=""/>
        <dsp:cNvSpPr/>
      </dsp:nvSpPr>
      <dsp:spPr>
        <a:xfrm>
          <a:off x="0" y="3321549"/>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Denial of Service</a:t>
          </a:r>
        </a:p>
      </dsp:txBody>
      <dsp:txXfrm>
        <a:off x="0" y="3321549"/>
        <a:ext cx="6900512" cy="553478"/>
      </dsp:txXfrm>
    </dsp:sp>
    <dsp:sp modelId="{C8F34B00-CCDE-45BB-BC0D-CAE4B8E78A2D}">
      <dsp:nvSpPr>
        <dsp:cNvPr id="0" name=""/>
        <dsp:cNvSpPr/>
      </dsp:nvSpPr>
      <dsp:spPr>
        <a:xfrm>
          <a:off x="0" y="387502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08AA0-FAA7-4C99-A0DF-D745BBFE55AC}">
      <dsp:nvSpPr>
        <dsp:cNvPr id="0" name=""/>
        <dsp:cNvSpPr/>
      </dsp:nvSpPr>
      <dsp:spPr>
        <a:xfrm>
          <a:off x="0" y="3875028"/>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Denial of Sleep</a:t>
          </a:r>
        </a:p>
      </dsp:txBody>
      <dsp:txXfrm>
        <a:off x="0" y="3875028"/>
        <a:ext cx="6900512" cy="553478"/>
      </dsp:txXfrm>
    </dsp:sp>
    <dsp:sp modelId="{D013A89A-5F9D-449F-A67D-00E134F8C2E9}">
      <dsp:nvSpPr>
        <dsp:cNvPr id="0" name=""/>
        <dsp:cNvSpPr/>
      </dsp:nvSpPr>
      <dsp:spPr>
        <a:xfrm>
          <a:off x="0" y="4428507"/>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2F632-5A55-4984-969D-D30A07691ACC}">
      <dsp:nvSpPr>
        <dsp:cNvPr id="0" name=""/>
        <dsp:cNvSpPr/>
      </dsp:nvSpPr>
      <dsp:spPr>
        <a:xfrm>
          <a:off x="0" y="4428507"/>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DOS on Sleep</a:t>
          </a:r>
        </a:p>
      </dsp:txBody>
      <dsp:txXfrm>
        <a:off x="0" y="4428507"/>
        <a:ext cx="6900512" cy="553478"/>
      </dsp:txXfrm>
    </dsp:sp>
    <dsp:sp modelId="{5780BEF0-8440-49E5-958D-498DBA04FA3B}">
      <dsp:nvSpPr>
        <dsp:cNvPr id="0" name=""/>
        <dsp:cNvSpPr/>
      </dsp:nvSpPr>
      <dsp:spPr>
        <a:xfrm>
          <a:off x="0" y="4981986"/>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3A852-3B24-47C5-8281-058A9D1F9D76}">
      <dsp:nvSpPr>
        <dsp:cNvPr id="0" name=""/>
        <dsp:cNvSpPr/>
      </dsp:nvSpPr>
      <dsp:spPr>
        <a:xfrm>
          <a:off x="0" y="4981986"/>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Jamming</a:t>
          </a:r>
        </a:p>
      </dsp:txBody>
      <dsp:txXfrm>
        <a:off x="0" y="4981986"/>
        <a:ext cx="6900512" cy="5534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452-D09B-C1DE-2CEE-4DE0077F3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426BA8-E34B-E813-56CE-670A4B62F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1A3A3-ABE5-4CFD-83CC-ECA9B753BD95}"/>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20AAD2D0-6693-5A20-5D57-D18C41AE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A966E-6A3A-A4BA-5B08-E25E2A8A9925}"/>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84691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0A9F-82E0-B026-5C47-B13181456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46C7D-83B7-37DB-A4A1-E857FD1ED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302AA-5ACC-525F-2858-B372407C3EE0}"/>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9C4E52A4-4EF9-79D3-ED1B-0C89766F5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7BBB2-EE81-7F94-FAFF-FFAEC39BFBC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47836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F6630-0A1F-D570-5546-CC735F5C1F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D4C23-A21C-9BCB-E513-DC644735A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ECF8C-65EF-79C2-7501-48B7C21D5337}"/>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3CE157CB-2354-2BD8-BB94-497757E64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201EE-E27B-159E-A343-28D4DFB3E3EA}"/>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48838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F352-260C-5B53-AD8F-2EBBCB60F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6B574-E194-382D-BE2E-48B97B016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D274-D693-3B7D-1A15-39187ECF138A}"/>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CE251F1F-1250-EF79-D118-DFA08DA1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4F666-B6F5-C066-DC71-C19CDEC1F0F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09396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2AD5-5700-9D9B-B3D3-4EC74BB6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441FE1-C3D2-9224-BA37-21472FC4A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4BE52B-F6CA-C0A9-C8C8-363F8A1BF55E}"/>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8883402B-C8A6-B3DE-680B-9B47C6A77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A34F7-17EA-FD6E-036A-2320F849EE9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33029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150A-CCEA-2762-0FC0-A13BC03ED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714B7-8C12-1A41-DB8B-E364F18C0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5DBAFB-67B1-3B42-96DB-C4D9CDE2B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155CA0-CDD5-957C-9B49-3579868B241C}"/>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6" name="Footer Placeholder 5">
            <a:extLst>
              <a:ext uri="{FF2B5EF4-FFF2-40B4-BE49-F238E27FC236}">
                <a16:creationId xmlns:a16="http://schemas.microsoft.com/office/drawing/2014/main" id="{CC599E72-5851-BBE5-121B-044E5275F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34270-BD6F-1016-9CA8-7636E82FCE12}"/>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40063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1D72-93C8-3CE8-607E-339C93D9A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74E1AC-FC39-2D27-E5AC-F1350E616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0BC07-7496-D416-975E-2183649CD3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AD324-9A54-4C2E-8F01-17C91BD85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FB8C4-BF1B-3DE9-5129-250C09C1E5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F524A-A31D-7C11-B43D-95DB911E117C}"/>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8" name="Footer Placeholder 7">
            <a:extLst>
              <a:ext uri="{FF2B5EF4-FFF2-40B4-BE49-F238E27FC236}">
                <a16:creationId xmlns:a16="http://schemas.microsoft.com/office/drawing/2014/main" id="{F2D9B9BE-81CB-B7EC-9FAC-735E6E70D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88450-F1C8-6213-DCC0-5A723D35284E}"/>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0376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71CA-A28E-D27E-DC68-5A144B60F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AFBB8B-CA1C-A6CB-B5A7-0A6282C58294}"/>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4" name="Footer Placeholder 3">
            <a:extLst>
              <a:ext uri="{FF2B5EF4-FFF2-40B4-BE49-F238E27FC236}">
                <a16:creationId xmlns:a16="http://schemas.microsoft.com/office/drawing/2014/main" id="{5274E504-22C8-BD4C-9BAE-AD48AB0D0A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F9266-C08C-479E-9F7D-8686F3135656}"/>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7592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800CD-B089-69A2-ADBF-6DE24A3E68AF}"/>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3" name="Footer Placeholder 2">
            <a:extLst>
              <a:ext uri="{FF2B5EF4-FFF2-40B4-BE49-F238E27FC236}">
                <a16:creationId xmlns:a16="http://schemas.microsoft.com/office/drawing/2014/main" id="{1217857C-EF47-6146-BE82-D0B2D0A4A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BE74D-3FEA-8A88-71C2-9BE717E486C9}"/>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17037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BABE-35C7-6FE5-9A4C-3F75949EA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F2123-8E40-A9EB-71A4-F8D6C432A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55F27-97B6-1DC2-EA4E-BEEBD52F1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B4640-DD3A-A628-EED4-9411952483EA}"/>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6" name="Footer Placeholder 5">
            <a:extLst>
              <a:ext uri="{FF2B5EF4-FFF2-40B4-BE49-F238E27FC236}">
                <a16:creationId xmlns:a16="http://schemas.microsoft.com/office/drawing/2014/main" id="{860C15DF-A5BD-B185-EAEA-064EC1044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A0A95-592A-9694-2702-1AEF0F3BD0D4}"/>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992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AE3E-83CF-092B-D9C6-87555C6AF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5FF9D-6EAB-D3E5-8643-4B85D03B3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948FD-B1BE-6B00-28B3-1A61360C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D359E-3932-2C5C-7BFF-D6BAF3E7558C}"/>
              </a:ext>
            </a:extLst>
          </p:cNvPr>
          <p:cNvSpPr>
            <a:spLocks noGrp="1"/>
          </p:cNvSpPr>
          <p:nvPr>
            <p:ph type="dt" sz="half" idx="10"/>
          </p:nvPr>
        </p:nvSpPr>
        <p:spPr/>
        <p:txBody>
          <a:bodyPr/>
          <a:lstStyle/>
          <a:p>
            <a:fld id="{3046B483-B0A1-4F4C-B200-4DC539626654}" type="datetimeFigureOut">
              <a:rPr lang="en-US" smtClean="0"/>
              <a:t>1/26/2024</a:t>
            </a:fld>
            <a:endParaRPr lang="en-US"/>
          </a:p>
        </p:txBody>
      </p:sp>
      <p:sp>
        <p:nvSpPr>
          <p:cNvPr id="6" name="Footer Placeholder 5">
            <a:extLst>
              <a:ext uri="{FF2B5EF4-FFF2-40B4-BE49-F238E27FC236}">
                <a16:creationId xmlns:a16="http://schemas.microsoft.com/office/drawing/2014/main" id="{15734CC8-4A59-8608-B45A-51571C5E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FAC3-6601-2512-E091-889F2E7B94C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5536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61152-98BE-F13B-FC45-12465727D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CC5CF-3DE5-2A0F-28F8-A2509954F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DD780-8B28-8FA1-29F3-02A49D109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B483-B0A1-4F4C-B200-4DC539626654}" type="datetimeFigureOut">
              <a:rPr lang="en-US" smtClean="0"/>
              <a:t>1/26/2024</a:t>
            </a:fld>
            <a:endParaRPr lang="en-US"/>
          </a:p>
        </p:txBody>
      </p:sp>
      <p:sp>
        <p:nvSpPr>
          <p:cNvPr id="5" name="Footer Placeholder 4">
            <a:extLst>
              <a:ext uri="{FF2B5EF4-FFF2-40B4-BE49-F238E27FC236}">
                <a16:creationId xmlns:a16="http://schemas.microsoft.com/office/drawing/2014/main" id="{FF6A30C3-7FF4-28E4-A23F-2352A1624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52AA0-F4B2-2478-56BD-54D511788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C845C-4AF0-4726-B872-B237D55467D2}" type="slidenum">
              <a:rPr lang="en-US" smtClean="0"/>
              <a:t>‹#›</a:t>
            </a:fld>
            <a:endParaRPr lang="en-US"/>
          </a:p>
        </p:txBody>
      </p:sp>
    </p:spTree>
    <p:extLst>
      <p:ext uri="{BB962C8B-B14F-4D97-AF65-F5344CB8AC3E}">
        <p14:creationId xmlns:p14="http://schemas.microsoft.com/office/powerpoint/2010/main" val="398700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FE04C-1F89-8B28-A675-97C19495F3AC}"/>
              </a:ext>
            </a:extLst>
          </p:cNvPr>
          <p:cNvSpPr>
            <a:spLocks noGrp="1"/>
          </p:cNvSpPr>
          <p:nvPr>
            <p:ph type="ctrTitle"/>
          </p:nvPr>
        </p:nvSpPr>
        <p:spPr>
          <a:xfrm>
            <a:off x="598643" y="-1497775"/>
            <a:ext cx="6832153" cy="4567137"/>
          </a:xfrm>
        </p:spPr>
        <p:txBody>
          <a:bodyPr>
            <a:normAutofit/>
          </a:bodyPr>
          <a:lstStyle/>
          <a:p>
            <a:pPr algn="l"/>
            <a:r>
              <a:rPr lang="en-US" sz="4400" b="1" dirty="0">
                <a:latin typeface="Arial Black" panose="020B0A04020102020204" pitchFamily="34" charset="0"/>
              </a:rPr>
              <a:t>Module 1: Current Computer Security Landscape</a:t>
            </a:r>
          </a:p>
        </p:txBody>
      </p:sp>
      <p:sp>
        <p:nvSpPr>
          <p:cNvPr id="3" name="Subtitle 2">
            <a:extLst>
              <a:ext uri="{FF2B5EF4-FFF2-40B4-BE49-F238E27FC236}">
                <a16:creationId xmlns:a16="http://schemas.microsoft.com/office/drawing/2014/main" id="{9958B994-2B97-CA64-0B7E-A0F161462327}"/>
              </a:ext>
            </a:extLst>
          </p:cNvPr>
          <p:cNvSpPr>
            <a:spLocks noGrp="1"/>
          </p:cNvSpPr>
          <p:nvPr>
            <p:ph type="subTitle" idx="1"/>
          </p:nvPr>
        </p:nvSpPr>
        <p:spPr>
          <a:xfrm>
            <a:off x="724149" y="4811519"/>
            <a:ext cx="4620584" cy="775494"/>
          </a:xfrm>
        </p:spPr>
        <p:txBody>
          <a:bodyPr>
            <a:noAutofit/>
          </a:bodyPr>
          <a:lstStyle/>
          <a:p>
            <a:pPr algn="l"/>
            <a:r>
              <a:rPr lang="en-US" sz="1800" b="1" dirty="0"/>
              <a:t>Prepared By:</a:t>
            </a:r>
          </a:p>
          <a:p>
            <a:pPr algn="l"/>
            <a:r>
              <a:rPr lang="en-US" sz="1800" dirty="0"/>
              <a:t>Prof. Sridhar C Iyer</a:t>
            </a:r>
          </a:p>
          <a:p>
            <a:pPr algn="l"/>
            <a:r>
              <a:rPr lang="en-US" sz="1800" dirty="0"/>
              <a:t>Assistant Professor</a:t>
            </a:r>
          </a:p>
          <a:p>
            <a:pPr algn="l"/>
            <a:r>
              <a:rPr lang="en-US" sz="1800" dirty="0"/>
              <a:t>Dept. of Computer Engineering</a:t>
            </a:r>
          </a:p>
          <a:p>
            <a:pPr algn="l"/>
            <a:r>
              <a:rPr lang="en-US" sz="1800" dirty="0" err="1"/>
              <a:t>Dwarkadas</a:t>
            </a:r>
            <a:r>
              <a:rPr lang="en-US" sz="1800" dirty="0"/>
              <a:t> J Sanghvi College of Engineering</a:t>
            </a:r>
          </a:p>
        </p:txBody>
      </p:sp>
      <p:pic>
        <p:nvPicPr>
          <p:cNvPr id="17" name="Picture 16">
            <a:extLst>
              <a:ext uri="{FF2B5EF4-FFF2-40B4-BE49-F238E27FC236}">
                <a16:creationId xmlns:a16="http://schemas.microsoft.com/office/drawing/2014/main" id="{F35994EF-434A-FB11-1FDC-791929C10FD4}"/>
              </a:ext>
            </a:extLst>
          </p:cNvPr>
          <p:cNvPicPr>
            <a:picLocks noChangeAspect="1"/>
          </p:cNvPicPr>
          <p:nvPr/>
        </p:nvPicPr>
        <p:blipFill rotWithShape="1">
          <a:blip r:embed="rId2"/>
          <a:srcRect l="32768" r="183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662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7C5231-21CA-79D5-CF43-46D884A7830D}"/>
              </a:ext>
            </a:extLst>
          </p:cNvPr>
          <p:cNvSpPr>
            <a:spLocks noGrp="1"/>
          </p:cNvSpPr>
          <p:nvPr>
            <p:ph type="title"/>
          </p:nvPr>
        </p:nvSpPr>
        <p:spPr>
          <a:xfrm>
            <a:off x="1346658" y="682234"/>
            <a:ext cx="10044023" cy="877729"/>
          </a:xfrm>
        </p:spPr>
        <p:txBody>
          <a:bodyPr anchor="ctr">
            <a:noAutofit/>
          </a:bodyPr>
          <a:lstStyle/>
          <a:p>
            <a:r>
              <a:rPr lang="en-US" b="1" i="0" dirty="0">
                <a:solidFill>
                  <a:srgbClr val="FFFFFF"/>
                </a:solidFill>
                <a:effectLst/>
                <a:latin typeface="Söhne"/>
              </a:rPr>
              <a:t>Reasons for Growing Cybercrime</a:t>
            </a:r>
            <a:br>
              <a:rPr lang="en-US" b="1" i="0" dirty="0">
                <a:solidFill>
                  <a:srgbClr val="FFFFFF"/>
                </a:solidFill>
                <a:effectLst/>
                <a:latin typeface="Söhne"/>
              </a:rPr>
            </a:b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4993999A-044E-8060-81FA-88DB26BAC0C1}"/>
              </a:ext>
            </a:extLst>
          </p:cNvPr>
          <p:cNvGraphicFramePr>
            <a:graphicFrameLocks noGrp="1"/>
          </p:cNvGraphicFramePr>
          <p:nvPr>
            <p:ph idx="1"/>
            <p:extLst>
              <p:ext uri="{D42A27DB-BD31-4B8C-83A1-F6EECF244321}">
                <p14:modId xmlns:p14="http://schemas.microsoft.com/office/powerpoint/2010/main" val="31405867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17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ulti coloured wooden stick figures">
            <a:extLst>
              <a:ext uri="{FF2B5EF4-FFF2-40B4-BE49-F238E27FC236}">
                <a16:creationId xmlns:a16="http://schemas.microsoft.com/office/drawing/2014/main" id="{57BCC5C8-4254-A39C-69CE-340CDBAFF71C}"/>
              </a:ext>
            </a:extLst>
          </p:cNvPr>
          <p:cNvPicPr>
            <a:picLocks noChangeAspect="1"/>
          </p:cNvPicPr>
          <p:nvPr/>
        </p:nvPicPr>
        <p:blipFill rotWithShape="1">
          <a:blip r:embed="rId2"/>
          <a:srcRect l="15619" r="29750"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BC88E-5437-E978-89B2-E9FCC120F52A}"/>
              </a:ext>
            </a:extLst>
          </p:cNvPr>
          <p:cNvSpPr>
            <a:spLocks noGrp="1"/>
          </p:cNvSpPr>
          <p:nvPr>
            <p:ph type="title"/>
          </p:nvPr>
        </p:nvSpPr>
        <p:spPr>
          <a:xfrm>
            <a:off x="6115317" y="405685"/>
            <a:ext cx="5464968" cy="1559301"/>
          </a:xfrm>
        </p:spPr>
        <p:txBody>
          <a:bodyPr>
            <a:noAutofit/>
          </a:bodyPr>
          <a:lstStyle/>
          <a:p>
            <a:r>
              <a:rPr lang="en-US" b="1" dirty="0">
                <a:latin typeface="Arial Black" panose="020B0A04020102020204" pitchFamily="34" charset="0"/>
              </a:rPr>
              <a:t>Government Initiatives</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AA644E83-6ADF-52F9-5142-3D9C75ED4387}"/>
              </a:ext>
            </a:extLst>
          </p:cNvPr>
          <p:cNvSpPr>
            <a:spLocks noGrp="1"/>
          </p:cNvSpPr>
          <p:nvPr>
            <p:ph idx="1"/>
          </p:nvPr>
        </p:nvSpPr>
        <p:spPr>
          <a:xfrm>
            <a:off x="6115317" y="2743200"/>
            <a:ext cx="5247340" cy="3496878"/>
          </a:xfrm>
        </p:spPr>
        <p:txBody>
          <a:bodyPr anchor="ctr">
            <a:normAutofit/>
          </a:bodyPr>
          <a:lstStyle/>
          <a:p>
            <a:r>
              <a:rPr lang="en-US" sz="2000"/>
              <a:t>Enhancing resilience against automated, distributed threats.</a:t>
            </a:r>
          </a:p>
          <a:p>
            <a:r>
              <a:rPr lang="en-US" sz="2000"/>
              <a:t>Collaborative efforts with international partners.</a:t>
            </a:r>
          </a:p>
        </p:txBody>
      </p:sp>
    </p:spTree>
    <p:extLst>
      <p:ext uri="{BB962C8B-B14F-4D97-AF65-F5344CB8AC3E}">
        <p14:creationId xmlns:p14="http://schemas.microsoft.com/office/powerpoint/2010/main" val="7186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A4F4-CDED-EA37-00FE-1ABB38214BC3}"/>
              </a:ext>
            </a:extLst>
          </p:cNvPr>
          <p:cNvSpPr>
            <a:spLocks noGrp="1"/>
          </p:cNvSpPr>
          <p:nvPr>
            <p:ph type="title"/>
          </p:nvPr>
        </p:nvSpPr>
        <p:spPr/>
        <p:txBody>
          <a:bodyPr>
            <a:normAutofit/>
          </a:bodyPr>
          <a:lstStyle/>
          <a:p>
            <a:r>
              <a:rPr lang="en-US" b="1" dirty="0">
                <a:latin typeface="Arial Black" panose="020B0A04020102020204" pitchFamily="34" charset="0"/>
              </a:rPr>
              <a:t>Some Statistics</a:t>
            </a:r>
          </a:p>
        </p:txBody>
      </p:sp>
      <p:sp>
        <p:nvSpPr>
          <p:cNvPr id="3" name="Content Placeholder 2">
            <a:extLst>
              <a:ext uri="{FF2B5EF4-FFF2-40B4-BE49-F238E27FC236}">
                <a16:creationId xmlns:a16="http://schemas.microsoft.com/office/drawing/2014/main" id="{0B955A96-ECE7-62A6-6A2D-7C1EF6EA4595}"/>
              </a:ext>
            </a:extLst>
          </p:cNvPr>
          <p:cNvSpPr>
            <a:spLocks noGrp="1"/>
          </p:cNvSpPr>
          <p:nvPr>
            <p:ph idx="1"/>
          </p:nvPr>
        </p:nvSpPr>
        <p:spPr/>
        <p:txBody>
          <a:bodyPr/>
          <a:lstStyle/>
          <a:p>
            <a:pPr marL="0" indent="0" algn="just">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Just some recent data. M‐trends (2020) reports that in 2019, Mandiant professionals observed that attacks: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7% originated with or used compromised third‐party access,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15% had multiple attackers,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less than 1% involved an insider,</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22% had data theft likely in support of intellectual property or espionage end goals,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29% were likely for direct financial gain including extortion, ransom, card theft, and illicit transfers,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3% of these targeted attacks were for the purpose of reselling access gained in the intrusion,</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4% likely served no purpose except for creating compromised architecture to further other attacks.</a:t>
            </a:r>
          </a:p>
          <a:p>
            <a:endParaRPr lang="en-US" dirty="0"/>
          </a:p>
        </p:txBody>
      </p:sp>
    </p:spTree>
    <p:extLst>
      <p:ext uri="{BB962C8B-B14F-4D97-AF65-F5344CB8AC3E}">
        <p14:creationId xmlns:p14="http://schemas.microsoft.com/office/powerpoint/2010/main" val="171747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C643C4-07A9-7BD8-089D-0F8729C2C5D4}"/>
              </a:ext>
            </a:extLst>
          </p:cNvPr>
          <p:cNvPicPr>
            <a:picLocks noGrp="1" noChangeAspect="1"/>
          </p:cNvPicPr>
          <p:nvPr>
            <p:ph idx="1"/>
          </p:nvPr>
        </p:nvPicPr>
        <p:blipFill>
          <a:blip r:embed="rId2"/>
          <a:stretch>
            <a:fillRect/>
          </a:stretch>
        </p:blipFill>
        <p:spPr>
          <a:xfrm>
            <a:off x="2456027" y="234923"/>
            <a:ext cx="7279946" cy="638815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1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23983-15F3-F04B-54F7-1C522189A572}"/>
              </a:ext>
            </a:extLst>
          </p:cNvPr>
          <p:cNvSpPr>
            <a:spLocks noGrp="1"/>
          </p:cNvSpPr>
          <p:nvPr>
            <p:ph type="title"/>
          </p:nvPr>
        </p:nvSpPr>
        <p:spPr>
          <a:xfrm>
            <a:off x="589559" y="856180"/>
            <a:ext cx="5595109" cy="1128068"/>
          </a:xfrm>
        </p:spPr>
        <p:txBody>
          <a:bodyPr anchor="ctr">
            <a:noAutofit/>
          </a:bodyPr>
          <a:lstStyle/>
          <a:p>
            <a:r>
              <a:rPr lang="en-US" b="1" dirty="0">
                <a:latin typeface="Arial Black" panose="020B0A04020102020204" pitchFamily="34" charset="0"/>
              </a:rPr>
              <a:t>Computer Security Basics</a:t>
            </a:r>
            <a:br>
              <a:rPr lang="en-US" b="1" dirty="0">
                <a:latin typeface="Arial Black" panose="020B0A04020102020204" pitchFamily="34" charset="0"/>
              </a:rPr>
            </a:br>
            <a:endParaRPr lang="en-US" b="1" dirty="0">
              <a:latin typeface="Arial Black" panose="020B0A04020102020204" pitchFamily="34" charset="0"/>
            </a:endParaRP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ecurity&#10;&#10;Description automatically generated">
            <a:extLst>
              <a:ext uri="{FF2B5EF4-FFF2-40B4-BE49-F238E27FC236}">
                <a16:creationId xmlns:a16="http://schemas.microsoft.com/office/drawing/2014/main" id="{EABC1F33-A02B-11A3-0E06-21A0CD4F573D}"/>
              </a:ext>
            </a:extLst>
          </p:cNvPr>
          <p:cNvPicPr>
            <a:picLocks noChangeAspect="1"/>
          </p:cNvPicPr>
          <p:nvPr/>
        </p:nvPicPr>
        <p:blipFill rotWithShape="1">
          <a:blip r:embed="rId2"/>
          <a:srcRect l="1620" r="430" b="1"/>
          <a:stretch/>
        </p:blipFill>
        <p:spPr>
          <a:xfrm>
            <a:off x="5977788" y="799352"/>
            <a:ext cx="5425410" cy="5259296"/>
          </a:xfrm>
          <a:prstGeom prst="rect">
            <a:avLst/>
          </a:prstGeom>
        </p:spPr>
      </p:pic>
      <p:graphicFrame>
        <p:nvGraphicFramePr>
          <p:cNvPr id="7" name="Content Placeholder 2">
            <a:extLst>
              <a:ext uri="{FF2B5EF4-FFF2-40B4-BE49-F238E27FC236}">
                <a16:creationId xmlns:a16="http://schemas.microsoft.com/office/drawing/2014/main" id="{1FBB89C1-6284-CF49-89E6-FE367AE93230}"/>
              </a:ext>
            </a:extLst>
          </p:cNvPr>
          <p:cNvGraphicFramePr>
            <a:graphicFrameLocks noGrp="1"/>
          </p:cNvGraphicFramePr>
          <p:nvPr>
            <p:ph idx="1"/>
            <p:extLst>
              <p:ext uri="{D42A27DB-BD31-4B8C-83A1-F6EECF244321}">
                <p14:modId xmlns:p14="http://schemas.microsoft.com/office/powerpoint/2010/main" val="2026883550"/>
              </p:ext>
            </p:extLst>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text on a black background&#10;&#10;Description automatically generated">
            <a:extLst>
              <a:ext uri="{FF2B5EF4-FFF2-40B4-BE49-F238E27FC236}">
                <a16:creationId xmlns:a16="http://schemas.microsoft.com/office/drawing/2014/main" id="{D48BF2D2-1D92-0BF4-5A1C-46CDBC55B252}"/>
              </a:ext>
            </a:extLst>
          </p:cNvPr>
          <p:cNvPicPr>
            <a:picLocks noGrp="1" noChangeAspect="1"/>
          </p:cNvPicPr>
          <p:nvPr>
            <p:ph idx="1"/>
          </p:nvPr>
        </p:nvPicPr>
        <p:blipFill>
          <a:blip r:embed="rId2"/>
          <a:stretch>
            <a:fillRect/>
          </a:stretch>
        </p:blipFill>
        <p:spPr>
          <a:xfrm>
            <a:off x="1603206" y="643467"/>
            <a:ext cx="8985588" cy="5571065"/>
          </a:xfrm>
          <a:prstGeom prst="rect">
            <a:avLst/>
          </a:prstGeom>
          <a:ln>
            <a:noFill/>
          </a:ln>
        </p:spPr>
      </p:pic>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708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346D-C8DF-A025-F47F-DA08F7F71231}"/>
              </a:ext>
            </a:extLst>
          </p:cNvPr>
          <p:cNvSpPr>
            <a:spLocks noGrp="1"/>
          </p:cNvSpPr>
          <p:nvPr>
            <p:ph type="title"/>
          </p:nvPr>
        </p:nvSpPr>
        <p:spPr/>
        <p:txBody>
          <a:bodyPr>
            <a:normAutofit/>
          </a:bodyPr>
          <a:lstStyle/>
          <a:p>
            <a:r>
              <a:rPr lang="en-US" b="1" dirty="0">
                <a:latin typeface="Arial Black" panose="020B0A04020102020204" pitchFamily="34" charset="0"/>
              </a:rPr>
              <a:t>Attack in Computer Security</a:t>
            </a:r>
          </a:p>
        </p:txBody>
      </p:sp>
      <p:graphicFrame>
        <p:nvGraphicFramePr>
          <p:cNvPr id="5" name="Content Placeholder 2">
            <a:extLst>
              <a:ext uri="{FF2B5EF4-FFF2-40B4-BE49-F238E27FC236}">
                <a16:creationId xmlns:a16="http://schemas.microsoft.com/office/drawing/2014/main" id="{4E17C71E-62E1-1E08-F0C6-53E6575DE24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82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5F265-940D-C3B8-EE7F-97052DFE1362}"/>
              </a:ext>
            </a:extLst>
          </p:cNvPr>
          <p:cNvSpPr>
            <a:spLocks noGrp="1"/>
          </p:cNvSpPr>
          <p:nvPr>
            <p:ph type="title"/>
          </p:nvPr>
        </p:nvSpPr>
        <p:spPr>
          <a:xfrm>
            <a:off x="838200" y="592216"/>
            <a:ext cx="10515600" cy="1004594"/>
          </a:xfrm>
        </p:spPr>
        <p:txBody>
          <a:bodyPr>
            <a:noAutofit/>
          </a:bodyPr>
          <a:lstStyle/>
          <a:p>
            <a:pPr algn="ctr"/>
            <a:r>
              <a:rPr lang="en-US" sz="4800" b="1" i="0" dirty="0">
                <a:solidFill>
                  <a:srgbClr val="FFFFFF"/>
                </a:solidFill>
                <a:effectLst/>
                <a:latin typeface="Söhne"/>
              </a:rPr>
              <a:t>Sources of Security Threats</a:t>
            </a:r>
            <a:br>
              <a:rPr lang="en-US" sz="4800" b="1" i="0" dirty="0">
                <a:solidFill>
                  <a:srgbClr val="FFFFFF"/>
                </a:solidFill>
                <a:effectLst/>
                <a:latin typeface="Söhne"/>
              </a:rPr>
            </a:br>
            <a:endParaRPr lang="en-US" sz="4800"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A99469-0CBC-C735-1EA5-96C902F565BA}"/>
              </a:ext>
            </a:extLst>
          </p:cNvPr>
          <p:cNvGraphicFramePr>
            <a:graphicFrameLocks noGrp="1"/>
          </p:cNvGraphicFramePr>
          <p:nvPr>
            <p:ph idx="1"/>
            <p:extLst>
              <p:ext uri="{D42A27DB-BD31-4B8C-83A1-F6EECF244321}">
                <p14:modId xmlns:p14="http://schemas.microsoft.com/office/powerpoint/2010/main" val="3477980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61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text&#10;&#10;Description automatically generated">
            <a:extLst>
              <a:ext uri="{FF2B5EF4-FFF2-40B4-BE49-F238E27FC236}">
                <a16:creationId xmlns:a16="http://schemas.microsoft.com/office/drawing/2014/main" id="{096FAE14-132E-65E4-F724-F41B4E72B962}"/>
              </a:ext>
            </a:extLst>
          </p:cNvPr>
          <p:cNvPicPr>
            <a:picLocks noChangeAspect="1"/>
          </p:cNvPicPr>
          <p:nvPr/>
        </p:nvPicPr>
        <p:blipFill>
          <a:blip r:embed="rId2"/>
          <a:stretch>
            <a:fillRect/>
          </a:stretch>
        </p:blipFill>
        <p:spPr>
          <a:xfrm>
            <a:off x="1020107" y="2066258"/>
            <a:ext cx="10151785" cy="4492164"/>
          </a:xfrm>
          <a:prstGeom prst="rect">
            <a:avLst/>
          </a:prstGeom>
        </p:spPr>
      </p:pic>
    </p:spTree>
    <p:extLst>
      <p:ext uri="{BB962C8B-B14F-4D97-AF65-F5344CB8AC3E}">
        <p14:creationId xmlns:p14="http://schemas.microsoft.com/office/powerpoint/2010/main" val="34209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0D26D6-A9A4-8A01-09D3-E5CE04F44EF9}"/>
              </a:ext>
            </a:extLst>
          </p:cNvPr>
          <p:cNvPicPr>
            <a:picLocks noChangeAspect="1"/>
          </p:cNvPicPr>
          <p:nvPr/>
        </p:nvPicPr>
        <p:blipFill>
          <a:blip r:embed="rId2"/>
          <a:stretch>
            <a:fillRect/>
          </a:stretch>
        </p:blipFill>
        <p:spPr>
          <a:xfrm>
            <a:off x="1642914" y="1948624"/>
            <a:ext cx="8906172" cy="4543864"/>
          </a:xfrm>
          <a:prstGeom prst="rect">
            <a:avLst/>
          </a:prstGeom>
        </p:spPr>
      </p:pic>
    </p:spTree>
    <p:extLst>
      <p:ext uri="{BB962C8B-B14F-4D97-AF65-F5344CB8AC3E}">
        <p14:creationId xmlns:p14="http://schemas.microsoft.com/office/powerpoint/2010/main" val="315366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marL="0" indent="0" algn="just">
              <a:buNone/>
            </a:pPr>
            <a:r>
              <a:rPr lang="en-US" sz="2000" b="1" i="0" dirty="0">
                <a:effectLst/>
                <a:latin typeface="Söhne"/>
              </a:rPr>
              <a:t>Importance of Cybersecurity</a:t>
            </a:r>
            <a:endParaRPr lang="en-US" sz="2000" b="1" dirty="0">
              <a:latin typeface="Söhne"/>
            </a:endParaRPr>
          </a:p>
          <a:p>
            <a:pPr marL="0" indent="0" algn="just">
              <a:buNone/>
            </a:pPr>
            <a:r>
              <a:rPr lang="en-US" sz="2000" b="0" i="0" dirty="0">
                <a:effectLst/>
                <a:latin typeface="Söhne"/>
              </a:rPr>
              <a:t>Discusses the critical role that cybersecurity plays in safeguarding computer systems, networks, and data from various threats, emphasizing its significance in the modern digital landscape.</a:t>
            </a:r>
          </a:p>
          <a:p>
            <a:pPr marL="0" indent="0" algn="just">
              <a:buNone/>
            </a:pPr>
            <a:endParaRPr lang="en-US" sz="2000" b="0" i="0" dirty="0">
              <a:effectLst/>
              <a:latin typeface="Söhne"/>
            </a:endParaRPr>
          </a:p>
          <a:p>
            <a:pPr marL="0" indent="0" algn="just">
              <a:buNone/>
            </a:pPr>
            <a:r>
              <a:rPr lang="en-US" sz="2000" b="1" i="0" dirty="0">
                <a:effectLst/>
                <a:latin typeface="Söhne"/>
              </a:rPr>
              <a:t>Significance of computer and network security in the digital age.</a:t>
            </a:r>
          </a:p>
          <a:p>
            <a:pPr marL="0" indent="0" algn="just">
              <a:buNone/>
            </a:pPr>
            <a:r>
              <a:rPr lang="en-US" sz="2000" dirty="0"/>
              <a:t>As digital technology becomes increasingly integrated into everyday life, ensuring the security of computer systems and networks becomes more crucial than ever.</a:t>
            </a:r>
          </a:p>
        </p:txBody>
      </p:sp>
    </p:spTree>
    <p:extLst>
      <p:ext uri="{BB962C8B-B14F-4D97-AF65-F5344CB8AC3E}">
        <p14:creationId xmlns:p14="http://schemas.microsoft.com/office/powerpoint/2010/main" val="132706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text&#10;&#10;Description automatically generated">
            <a:extLst>
              <a:ext uri="{FF2B5EF4-FFF2-40B4-BE49-F238E27FC236}">
                <a16:creationId xmlns:a16="http://schemas.microsoft.com/office/drawing/2014/main" id="{D2B206A7-2244-B84C-7BAA-E9B2859776B5}"/>
              </a:ext>
            </a:extLst>
          </p:cNvPr>
          <p:cNvPicPr>
            <a:picLocks noChangeAspect="1"/>
          </p:cNvPicPr>
          <p:nvPr/>
        </p:nvPicPr>
        <p:blipFill>
          <a:blip r:embed="rId2"/>
          <a:stretch>
            <a:fillRect/>
          </a:stretch>
        </p:blipFill>
        <p:spPr>
          <a:xfrm>
            <a:off x="1088796" y="2207196"/>
            <a:ext cx="10014407" cy="4141788"/>
          </a:xfrm>
          <a:prstGeom prst="rect">
            <a:avLst/>
          </a:prstGeom>
        </p:spPr>
      </p:pic>
    </p:spTree>
    <p:extLst>
      <p:ext uri="{BB962C8B-B14F-4D97-AF65-F5344CB8AC3E}">
        <p14:creationId xmlns:p14="http://schemas.microsoft.com/office/powerpoint/2010/main" val="2766101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document&#10;&#10;Description automatically generated">
            <a:extLst>
              <a:ext uri="{FF2B5EF4-FFF2-40B4-BE49-F238E27FC236}">
                <a16:creationId xmlns:a16="http://schemas.microsoft.com/office/drawing/2014/main" id="{E02F368D-28A0-8142-793E-765C6BB63026}"/>
              </a:ext>
            </a:extLst>
          </p:cNvPr>
          <p:cNvPicPr>
            <a:picLocks noChangeAspect="1"/>
          </p:cNvPicPr>
          <p:nvPr/>
        </p:nvPicPr>
        <p:blipFill>
          <a:blip r:embed="rId2"/>
          <a:stretch>
            <a:fillRect/>
          </a:stretch>
        </p:blipFill>
        <p:spPr>
          <a:xfrm>
            <a:off x="2508349" y="1899081"/>
            <a:ext cx="7421714" cy="4732103"/>
          </a:xfrm>
          <a:prstGeom prst="rect">
            <a:avLst/>
          </a:prstGeom>
        </p:spPr>
      </p:pic>
    </p:spTree>
    <p:extLst>
      <p:ext uri="{BB962C8B-B14F-4D97-AF65-F5344CB8AC3E}">
        <p14:creationId xmlns:p14="http://schemas.microsoft.com/office/powerpoint/2010/main" val="147685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3BBA3-E0F4-5078-8D04-31FDADA9FF6A}"/>
              </a:ext>
            </a:extLst>
          </p:cNvPr>
          <p:cNvSpPr>
            <a:spLocks noGrp="1"/>
          </p:cNvSpPr>
          <p:nvPr>
            <p:ph type="title"/>
          </p:nvPr>
        </p:nvSpPr>
        <p:spPr>
          <a:xfrm>
            <a:off x="362268" y="1257536"/>
            <a:ext cx="5323542" cy="1128068"/>
          </a:xfrm>
        </p:spPr>
        <p:txBody>
          <a:bodyPr anchor="ctr">
            <a:noAutofit/>
          </a:bodyPr>
          <a:lstStyle/>
          <a:p>
            <a:r>
              <a:rPr lang="en-US" b="1" dirty="0">
                <a:latin typeface="Arial Black" panose="020B0A04020102020204" pitchFamily="34" charset="0"/>
              </a:rPr>
              <a:t>Physical Security Threats</a:t>
            </a:r>
            <a:br>
              <a:rPr lang="en-US" b="1" dirty="0">
                <a:latin typeface="Arial Black" panose="020B0A04020102020204" pitchFamily="34" charset="0"/>
              </a:rPr>
            </a:br>
            <a:endParaRPr lang="en-US" b="1" dirty="0">
              <a:latin typeface="Arial Black" panose="020B0A04020102020204" pitchFamily="34" charset="0"/>
            </a:endParaRP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33171-BB3E-3750-4428-55FA0F3257B3}"/>
              </a:ext>
            </a:extLst>
          </p:cNvPr>
          <p:cNvSpPr>
            <a:spLocks noGrp="1"/>
          </p:cNvSpPr>
          <p:nvPr>
            <p:ph idx="1"/>
          </p:nvPr>
        </p:nvSpPr>
        <p:spPr>
          <a:xfrm>
            <a:off x="590719" y="2330505"/>
            <a:ext cx="4559425" cy="3979585"/>
          </a:xfrm>
        </p:spPr>
        <p:txBody>
          <a:bodyPr anchor="ctr">
            <a:normAutofit/>
          </a:bodyPr>
          <a:lstStyle/>
          <a:p>
            <a:r>
              <a:rPr lang="en-US" sz="2000"/>
              <a:t>Ongoing threat of physical theft.</a:t>
            </a:r>
          </a:p>
          <a:p>
            <a:r>
              <a:rPr lang="en-US" sz="2000"/>
              <a:t>Impact on data security, especially in mobile devices and laptops.</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62E890-737A-7E4F-F8C3-CCA4597AFD07}"/>
              </a:ext>
            </a:extLst>
          </p:cNvPr>
          <p:cNvPicPr>
            <a:picLocks noChangeAspect="1"/>
          </p:cNvPicPr>
          <p:nvPr/>
        </p:nvPicPr>
        <p:blipFill rotWithShape="1">
          <a:blip r:embed="rId2"/>
          <a:srcRect l="20900" r="21074" b="2"/>
          <a:stretch/>
        </p:blipFill>
        <p:spPr>
          <a:xfrm>
            <a:off x="5977788" y="799034"/>
            <a:ext cx="5425410" cy="5259296"/>
          </a:xfrm>
          <a:prstGeom prst="rect">
            <a:avLst/>
          </a:prstGeom>
        </p:spPr>
      </p:pic>
    </p:spTree>
    <p:extLst>
      <p:ext uri="{BB962C8B-B14F-4D97-AF65-F5344CB8AC3E}">
        <p14:creationId xmlns:p14="http://schemas.microsoft.com/office/powerpoint/2010/main" val="196580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669B6-0906-0FD4-1397-19AE8D4A1D50}"/>
              </a:ext>
            </a:extLst>
          </p:cNvPr>
          <p:cNvSpPr>
            <a:spLocks noGrp="1"/>
          </p:cNvSpPr>
          <p:nvPr>
            <p:ph type="title"/>
          </p:nvPr>
        </p:nvSpPr>
        <p:spPr>
          <a:xfrm>
            <a:off x="792480" y="622820"/>
            <a:ext cx="10515600" cy="1325563"/>
          </a:xfrm>
        </p:spPr>
        <p:txBody>
          <a:bodyPr>
            <a:noAutofit/>
          </a:bodyPr>
          <a:lstStyle/>
          <a:p>
            <a:pPr algn="ctr"/>
            <a:r>
              <a:rPr lang="en-US" b="1" dirty="0">
                <a:latin typeface="Arial Black" panose="020B0A04020102020204" pitchFamily="34" charset="0"/>
              </a:rPr>
              <a:t>Attacks Against </a:t>
            </a:r>
            <a:r>
              <a:rPr lang="en-US" b="1" dirty="0" err="1">
                <a:latin typeface="Arial Black" panose="020B0A04020102020204" pitchFamily="34" charset="0"/>
              </a:rPr>
              <a:t>IoT</a:t>
            </a:r>
            <a:r>
              <a:rPr lang="en-US" b="1" dirty="0">
                <a:latin typeface="Arial Black" panose="020B0A04020102020204" pitchFamily="34" charset="0"/>
              </a:rPr>
              <a:t> and Wireless Sensor Networks</a:t>
            </a:r>
            <a:br>
              <a:rPr lang="en-US" b="1" dirty="0">
                <a:latin typeface="Arial Black" panose="020B0A04020102020204" pitchFamily="34" charset="0"/>
              </a:rPr>
            </a:br>
            <a:endParaRPr lang="en-US" b="1" dirty="0">
              <a:latin typeface="Arial Black" panose="020B0A04020102020204" pitchFamily="34" charset="0"/>
            </a:endParaRP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069C5AE-5404-BB1B-64CB-C734F1C31924}"/>
              </a:ext>
            </a:extLst>
          </p:cNvPr>
          <p:cNvGraphicFramePr>
            <a:graphicFrameLocks noGrp="1"/>
          </p:cNvGraphicFramePr>
          <p:nvPr>
            <p:ph idx="1"/>
            <p:extLst>
              <p:ext uri="{D42A27DB-BD31-4B8C-83A1-F6EECF244321}">
                <p14:modId xmlns:p14="http://schemas.microsoft.com/office/powerpoint/2010/main" val="417673648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05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66D9F-4D2F-5C98-E5DE-60DAEE781F82}"/>
              </a:ext>
            </a:extLst>
          </p:cNvPr>
          <p:cNvSpPr>
            <a:spLocks noGrp="1"/>
          </p:cNvSpPr>
          <p:nvPr>
            <p:ph type="title"/>
          </p:nvPr>
        </p:nvSpPr>
        <p:spPr>
          <a:xfrm>
            <a:off x="881149" y="1188637"/>
            <a:ext cx="3773147" cy="4480726"/>
          </a:xfrm>
        </p:spPr>
        <p:txBody>
          <a:bodyPr>
            <a:normAutofit/>
          </a:bodyPr>
          <a:lstStyle/>
          <a:p>
            <a:r>
              <a:rPr lang="en-US" b="1" dirty="0">
                <a:latin typeface="Arial Black" panose="020B0A04020102020204" pitchFamily="34" charset="0"/>
              </a:rPr>
              <a:t>Preliminary and Simple Attacks</a:t>
            </a:r>
            <a:br>
              <a:rPr lang="en-US" b="1" dirty="0">
                <a:latin typeface="Arial Black" panose="020B0A04020102020204" pitchFamily="34" charset="0"/>
              </a:rPr>
            </a:br>
            <a:endParaRPr lang="en-US" b="1" dirty="0">
              <a:latin typeface="Arial Black" panose="020B0A04020102020204" pitchFamily="34" charset="0"/>
            </a:endParaRPr>
          </a:p>
        </p:txBody>
      </p:sp>
      <p:cxnSp>
        <p:nvCxnSpPr>
          <p:cNvPr id="28" name="Straight Connector 2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9C6A98-D604-65D0-50D2-44BD5D49F4D9}"/>
              </a:ext>
            </a:extLst>
          </p:cNvPr>
          <p:cNvSpPr>
            <a:spLocks noGrp="1"/>
          </p:cNvSpPr>
          <p:nvPr>
            <p:ph idx="1"/>
          </p:nvPr>
        </p:nvSpPr>
        <p:spPr>
          <a:xfrm>
            <a:off x="5138928" y="1338729"/>
            <a:ext cx="4795584" cy="4180542"/>
          </a:xfrm>
        </p:spPr>
        <p:txBody>
          <a:bodyPr anchor="ctr">
            <a:normAutofit/>
          </a:bodyPr>
          <a:lstStyle/>
          <a:p>
            <a:r>
              <a:rPr lang="en-US" sz="2400"/>
              <a:t>Passive Information Gathering.</a:t>
            </a:r>
          </a:p>
          <a:p>
            <a:r>
              <a:rPr lang="en-US" sz="2400"/>
              <a:t>Traffic and Node Activity Analysis.</a:t>
            </a:r>
          </a:p>
          <a:p>
            <a:r>
              <a:rPr lang="en-US" sz="2400"/>
              <a:t>Device Subversion by Tampering or Destruction.</a:t>
            </a:r>
          </a:p>
          <a:p>
            <a:r>
              <a:rPr lang="en-US" sz="2400"/>
              <a:t>Device Malfunctioning.</a:t>
            </a:r>
          </a:p>
          <a:p>
            <a:r>
              <a:rPr lang="en-US" sz="2400"/>
              <a:t>Cluster Leader or Aggregate Node Outage.</a:t>
            </a:r>
          </a:p>
        </p:txBody>
      </p:sp>
    </p:spTree>
    <p:extLst>
      <p:ext uri="{BB962C8B-B14F-4D97-AF65-F5344CB8AC3E}">
        <p14:creationId xmlns:p14="http://schemas.microsoft.com/office/powerpoint/2010/main" val="2578480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B1C18-D5EB-A48D-BB73-4D7C2C4EF7C9}"/>
              </a:ext>
            </a:extLst>
          </p:cNvPr>
          <p:cNvSpPr>
            <a:spLocks noGrp="1"/>
          </p:cNvSpPr>
          <p:nvPr>
            <p:ph type="title"/>
          </p:nvPr>
        </p:nvSpPr>
        <p:spPr>
          <a:xfrm>
            <a:off x="635000" y="640823"/>
            <a:ext cx="3418659" cy="5583148"/>
          </a:xfrm>
        </p:spPr>
        <p:txBody>
          <a:bodyPr anchor="ctr">
            <a:normAutofit/>
          </a:bodyPr>
          <a:lstStyle/>
          <a:p>
            <a:r>
              <a:rPr lang="en-US" b="1" dirty="0">
                <a:latin typeface="Arial Black" panose="020B0A04020102020204" pitchFamily="34" charset="0"/>
              </a:rPr>
              <a:t>Active Attacks</a:t>
            </a:r>
            <a:br>
              <a:rPr lang="en-US" b="1" dirty="0">
                <a:latin typeface="Arial Black" panose="020B0A04020102020204" pitchFamily="34" charset="0"/>
              </a:rPr>
            </a:br>
            <a:endParaRPr lang="en-US" b="1" dirty="0">
              <a:latin typeface="Arial Black" panose="020B0A04020102020204" pitchFamily="34" charset="0"/>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256FE1-E7C1-924F-1918-AF9B1A2F913C}"/>
              </a:ext>
            </a:extLst>
          </p:cNvPr>
          <p:cNvGraphicFramePr>
            <a:graphicFrameLocks noGrp="1"/>
          </p:cNvGraphicFramePr>
          <p:nvPr>
            <p:ph idx="1"/>
            <p:extLst>
              <p:ext uri="{D42A27DB-BD31-4B8C-83A1-F6EECF244321}">
                <p14:modId xmlns:p14="http://schemas.microsoft.com/office/powerpoint/2010/main" val="254753249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80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lstStyle/>
          <a:p>
            <a:r>
              <a:rPr lang="en-US" b="1" dirty="0">
                <a:latin typeface="Arial Black" panose="020B0A04020102020204" pitchFamily="34" charset="0"/>
              </a:rPr>
              <a:t>Sensor Stimuli Attack</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92500" lnSpcReduction="10000"/>
          </a:bodyPr>
          <a:lstStyle/>
          <a:p>
            <a:pPr marL="0" indent="0" algn="just">
              <a:buNone/>
            </a:pPr>
            <a:r>
              <a:rPr lang="en-US" dirty="0"/>
              <a:t>The Sensor Stimuli Attack is a type of active attack on wireless sensor networks (</a:t>
            </a:r>
            <a:r>
              <a:rPr lang="en-US" dirty="0" err="1"/>
              <a:t>WSN</a:t>
            </a:r>
            <a:r>
              <a:rPr lang="en-US" dirty="0"/>
              <a:t>) where the adversary targets the sensed readings to cause resource exhaustion in a particular node. Here's a detailed breakdown of this attack:</a:t>
            </a:r>
          </a:p>
          <a:p>
            <a:pPr marL="0" indent="0" algn="just">
              <a:buNone/>
            </a:pPr>
            <a:endParaRPr lang="en-US" dirty="0"/>
          </a:p>
          <a:p>
            <a:pPr marL="0" indent="0" algn="just">
              <a:buNone/>
            </a:pPr>
            <a:r>
              <a:rPr lang="en-US" b="1" dirty="0"/>
              <a:t>1. Prerequisite - Subverted Node:</a:t>
            </a:r>
          </a:p>
          <a:p>
            <a:pPr marL="0" indent="0" algn="just">
              <a:buNone/>
            </a:pPr>
            <a:endParaRPr lang="en-US" dirty="0"/>
          </a:p>
          <a:p>
            <a:pPr marL="0" indent="0" algn="just">
              <a:buNone/>
            </a:pPr>
            <a:r>
              <a:rPr lang="en-US" dirty="0"/>
              <a:t>The attacker needs to compromise or subvert a sensor node within the wireless sensor network.</a:t>
            </a:r>
          </a:p>
          <a:p>
            <a:pPr marL="0" indent="0" algn="just">
              <a:buNone/>
            </a:pPr>
            <a:r>
              <a:rPr lang="en-US" dirty="0"/>
              <a:t>A subverted node implies that the attacker has gained unauthorized access and control over the compromised node.</a:t>
            </a:r>
          </a:p>
        </p:txBody>
      </p:sp>
    </p:spTree>
    <p:extLst>
      <p:ext uri="{BB962C8B-B14F-4D97-AF65-F5344CB8AC3E}">
        <p14:creationId xmlns:p14="http://schemas.microsoft.com/office/powerpoint/2010/main" val="213961535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normAutofit/>
          </a:bodyPr>
          <a:lstStyle/>
          <a:p>
            <a:r>
              <a:rPr lang="en-US" b="1" dirty="0">
                <a:latin typeface="Arial Black" panose="020B0A04020102020204" pitchFamily="34" charset="0"/>
              </a:rPr>
              <a:t>Sensor Stimuli Attack (cont.)</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92500" lnSpcReduction="10000"/>
          </a:bodyPr>
          <a:lstStyle/>
          <a:p>
            <a:pPr marL="0" indent="0" algn="just">
              <a:buNone/>
            </a:pPr>
            <a:r>
              <a:rPr lang="en-US" b="1" dirty="0"/>
              <a:t>2. Execution - Resource Exhaustion:</a:t>
            </a:r>
            <a:endParaRPr lang="en-US" dirty="0"/>
          </a:p>
          <a:p>
            <a:pPr marL="0" indent="0" algn="just">
              <a:buNone/>
            </a:pPr>
            <a:r>
              <a:rPr lang="en-US" dirty="0"/>
              <a:t>Once a node is compromised, the attacker exploits it to send repeated requests for sensor readings to the network and other nodes.</a:t>
            </a:r>
          </a:p>
          <a:p>
            <a:pPr marL="0" indent="0" algn="just">
              <a:buNone/>
            </a:pPr>
            <a:r>
              <a:rPr lang="en-US" dirty="0"/>
              <a:t>The objective is to trigger a high volume of requests, causing excessive utilization of resources in the compromised node.</a:t>
            </a:r>
          </a:p>
          <a:p>
            <a:pPr marL="0" indent="0" algn="just">
              <a:buNone/>
            </a:pPr>
            <a:endParaRPr lang="en-US" dirty="0"/>
          </a:p>
          <a:p>
            <a:pPr marL="0" indent="0" algn="just">
              <a:buNone/>
            </a:pPr>
            <a:r>
              <a:rPr lang="en-US" b="1" dirty="0"/>
              <a:t>3. Impact - Node Resource Depletion:</a:t>
            </a:r>
          </a:p>
          <a:p>
            <a:pPr marL="0" indent="0" algn="just">
              <a:buNone/>
            </a:pPr>
            <a:r>
              <a:rPr lang="en-US" dirty="0"/>
              <a:t>The continuous influx of requests for sensor readings consumes computational resources, memory, and energy of the targeted node.</a:t>
            </a:r>
          </a:p>
          <a:p>
            <a:pPr marL="0" indent="0" algn="just">
              <a:buNone/>
            </a:pPr>
            <a:r>
              <a:rPr lang="en-US" dirty="0"/>
              <a:t>Over time, this leads to resource exhaustion, potentially rendering the node dysfunctional.</a:t>
            </a:r>
          </a:p>
        </p:txBody>
      </p:sp>
    </p:spTree>
    <p:extLst>
      <p:ext uri="{BB962C8B-B14F-4D97-AF65-F5344CB8AC3E}">
        <p14:creationId xmlns:p14="http://schemas.microsoft.com/office/powerpoint/2010/main" val="105838768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normAutofit/>
          </a:bodyPr>
          <a:lstStyle/>
          <a:p>
            <a:r>
              <a:rPr lang="en-US" b="1" dirty="0">
                <a:latin typeface="Arial Black" panose="020B0A04020102020204" pitchFamily="34" charset="0"/>
              </a:rPr>
              <a:t>Sensor Stimuli Attack (cont.)</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85000" lnSpcReduction="20000"/>
          </a:bodyPr>
          <a:lstStyle/>
          <a:p>
            <a:pPr marL="0" indent="0" algn="just">
              <a:buNone/>
            </a:pPr>
            <a:r>
              <a:rPr lang="en-US" b="1" i="0" dirty="0">
                <a:effectLst/>
                <a:latin typeface="Söhne"/>
              </a:rPr>
              <a:t>4. Countermeasures:</a:t>
            </a:r>
          </a:p>
          <a:p>
            <a:pPr marL="0" indent="0" algn="just">
              <a:buNone/>
            </a:pPr>
            <a:r>
              <a:rPr lang="en-US" dirty="0"/>
              <a:t>Access Control and Encryption:</a:t>
            </a:r>
          </a:p>
          <a:p>
            <a:pPr algn="just"/>
            <a:r>
              <a:rPr lang="en-US" dirty="0"/>
              <a:t>Implement strong access control mechanisms to prevent unauthorized access to sensor nodes.</a:t>
            </a:r>
          </a:p>
          <a:p>
            <a:pPr algn="just"/>
            <a:r>
              <a:rPr lang="en-US" dirty="0"/>
              <a:t>Use encryption techniques to secure communication within the wireless sensor network, making it difficult for attackers to interfere with sensor readings.</a:t>
            </a:r>
          </a:p>
          <a:p>
            <a:pPr algn="just"/>
            <a:endParaRPr lang="en-US" dirty="0"/>
          </a:p>
          <a:p>
            <a:pPr marL="0" indent="0" algn="just">
              <a:buNone/>
            </a:pPr>
            <a:r>
              <a:rPr lang="en-US" b="1" dirty="0"/>
              <a:t>5. Prevention and Mitigation:</a:t>
            </a:r>
          </a:p>
          <a:p>
            <a:pPr algn="just"/>
            <a:r>
              <a:rPr lang="en-US" dirty="0"/>
              <a:t>Regularly monitor network traffic and behavior to detect unusual patterns that may indicate a Sensor Stimuli Attack.</a:t>
            </a:r>
          </a:p>
          <a:p>
            <a:pPr algn="just"/>
            <a:r>
              <a:rPr lang="en-US" dirty="0"/>
              <a:t>Employ intrusion detection systems to identify and respond to suspicious activities in real-time.</a:t>
            </a:r>
          </a:p>
        </p:txBody>
      </p:sp>
    </p:spTree>
    <p:extLst>
      <p:ext uri="{BB962C8B-B14F-4D97-AF65-F5344CB8AC3E}">
        <p14:creationId xmlns:p14="http://schemas.microsoft.com/office/powerpoint/2010/main" val="144719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C4414-C5EC-1E42-F3F4-3BFE68CA4F6E}"/>
              </a:ext>
            </a:extLst>
          </p:cNvPr>
          <p:cNvSpPr>
            <a:spLocks noGrp="1"/>
          </p:cNvSpPr>
          <p:nvPr>
            <p:ph type="title"/>
          </p:nvPr>
        </p:nvSpPr>
        <p:spPr>
          <a:xfrm>
            <a:off x="724548" y="330739"/>
            <a:ext cx="4646904" cy="1624520"/>
          </a:xfrm>
        </p:spPr>
        <p:txBody>
          <a:bodyPr anchor="ctr">
            <a:normAutofit/>
          </a:bodyPr>
          <a:lstStyle/>
          <a:p>
            <a:r>
              <a:rPr lang="en-US" b="1" dirty="0">
                <a:latin typeface="Arial Black" panose="020B0A04020102020204" pitchFamily="34" charset="0"/>
              </a:rPr>
              <a:t>Sybil</a:t>
            </a:r>
            <a:r>
              <a:rPr lang="en-US" sz="4000" b="1" dirty="0"/>
              <a:t> </a:t>
            </a:r>
            <a:r>
              <a:rPr lang="en-US" b="1" dirty="0">
                <a:latin typeface="Arial Black" panose="020B0A04020102020204" pitchFamily="34" charset="0"/>
              </a:rPr>
              <a:t>Attack</a:t>
            </a:r>
          </a:p>
        </p:txBody>
      </p:sp>
      <p:sp>
        <p:nvSpPr>
          <p:cNvPr id="3" name="Content Placeholder 2">
            <a:extLst>
              <a:ext uri="{FF2B5EF4-FFF2-40B4-BE49-F238E27FC236}">
                <a16:creationId xmlns:a16="http://schemas.microsoft.com/office/drawing/2014/main" id="{DE511DB0-9A48-DDBB-209F-748C2A68D04C}"/>
              </a:ext>
            </a:extLst>
          </p:cNvPr>
          <p:cNvSpPr>
            <a:spLocks noGrp="1"/>
          </p:cNvSpPr>
          <p:nvPr>
            <p:ph idx="1"/>
          </p:nvPr>
        </p:nvSpPr>
        <p:spPr>
          <a:xfrm>
            <a:off x="530154" y="1962912"/>
            <a:ext cx="4776952" cy="4637277"/>
          </a:xfrm>
        </p:spPr>
        <p:txBody>
          <a:bodyPr anchor="ctr">
            <a:normAutofit/>
          </a:bodyPr>
          <a:lstStyle/>
          <a:p>
            <a:pPr algn="just"/>
            <a:r>
              <a:rPr lang="en-US" sz="1800" dirty="0"/>
              <a:t>The Sybil Attack is a sophisticated form of attack on wireless sensor networks (</a:t>
            </a:r>
            <a:r>
              <a:rPr lang="en-US" sz="1800" dirty="0" err="1"/>
              <a:t>WSN</a:t>
            </a:r>
            <a:r>
              <a:rPr lang="en-US" sz="1800" dirty="0"/>
              <a:t>) where the adversary attempts to disrupt communication and compromise the integrity of the network. Here's a detailed breakdown of the Sybil Attack:</a:t>
            </a:r>
          </a:p>
          <a:p>
            <a:endParaRPr lang="en-US" sz="1800" dirty="0"/>
          </a:p>
          <a:p>
            <a:pPr marL="0" indent="0">
              <a:buNone/>
            </a:pPr>
            <a:r>
              <a:rPr lang="en-US" sz="1800" b="1" dirty="0"/>
              <a:t>1. Execution - Node Cloning:</a:t>
            </a:r>
          </a:p>
          <a:p>
            <a:pPr algn="just"/>
            <a:r>
              <a:rPr lang="en-US" sz="1800" dirty="0"/>
              <a:t>The attacker creates multiple illegitimate nodes, known as Sybil nodes, to clone and impersonate genuine nodes within the network.</a:t>
            </a:r>
          </a:p>
          <a:p>
            <a:pPr algn="just"/>
            <a:r>
              <a:rPr lang="en-US" sz="1800" dirty="0"/>
              <a:t>Each Sybil node appears as a distinct entity, potentially overwhelming the network with fake identities.</a:t>
            </a:r>
          </a:p>
        </p:txBody>
      </p:sp>
      <p:pic>
        <p:nvPicPr>
          <p:cNvPr id="15" name="Picture 14" descr="Padlock on computer motherboard">
            <a:extLst>
              <a:ext uri="{FF2B5EF4-FFF2-40B4-BE49-F238E27FC236}">
                <a16:creationId xmlns:a16="http://schemas.microsoft.com/office/drawing/2014/main" id="{85937C28-27AB-74A3-E316-401608242E1D}"/>
              </a:ext>
            </a:extLst>
          </p:cNvPr>
          <p:cNvPicPr>
            <a:picLocks noChangeAspect="1"/>
          </p:cNvPicPr>
          <p:nvPr/>
        </p:nvPicPr>
        <p:blipFill rotWithShape="1">
          <a:blip r:embed="rId2"/>
          <a:srcRect l="8623" r="31976" b="-2"/>
          <a:stretch/>
        </p:blipFill>
        <p:spPr>
          <a:xfrm>
            <a:off x="6096000" y="1"/>
            <a:ext cx="6102825" cy="6858000"/>
          </a:xfrm>
          <a:prstGeom prst="rect">
            <a:avLst/>
          </a:prstGeom>
        </p:spPr>
      </p:pic>
    </p:spTree>
    <p:extLst>
      <p:ext uri="{BB962C8B-B14F-4D97-AF65-F5344CB8AC3E}">
        <p14:creationId xmlns:p14="http://schemas.microsoft.com/office/powerpoint/2010/main" val="219540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ne in a crowd">
            <a:extLst>
              <a:ext uri="{FF2B5EF4-FFF2-40B4-BE49-F238E27FC236}">
                <a16:creationId xmlns:a16="http://schemas.microsoft.com/office/drawing/2014/main" id="{31C2968C-4F71-8327-8DE8-CFB7D2242FE3}"/>
              </a:ext>
            </a:extLst>
          </p:cNvPr>
          <p:cNvPicPr>
            <a:picLocks noChangeAspect="1"/>
          </p:cNvPicPr>
          <p:nvPr/>
        </p:nvPicPr>
        <p:blipFill rotWithShape="1">
          <a:blip r:embed="rId2"/>
          <a:srcRect b="5436"/>
          <a:stretch/>
        </p:blipFill>
        <p:spPr>
          <a:xfrm>
            <a:off x="-1758693" y="0"/>
            <a:ext cx="7851647"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581EEF-8A05-39E0-89AA-AA40335972DE}"/>
              </a:ext>
            </a:extLst>
          </p:cNvPr>
          <p:cNvSpPr>
            <a:spLocks noGrp="1"/>
          </p:cNvSpPr>
          <p:nvPr>
            <p:ph type="title"/>
          </p:nvPr>
        </p:nvSpPr>
        <p:spPr>
          <a:xfrm>
            <a:off x="6304789" y="253874"/>
            <a:ext cx="5672327" cy="1899912"/>
          </a:xfrm>
        </p:spPr>
        <p:txBody>
          <a:bodyPr>
            <a:normAutofit/>
          </a:bodyPr>
          <a:lstStyle/>
          <a:p>
            <a:r>
              <a:rPr lang="en-US" b="1" dirty="0">
                <a:latin typeface="Arial Black" panose="020B0A04020102020204" pitchFamily="34" charset="0"/>
              </a:rPr>
              <a:t>Growing Threats</a:t>
            </a:r>
          </a:p>
        </p:txBody>
      </p:sp>
      <p:sp>
        <p:nvSpPr>
          <p:cNvPr id="3" name="Content Placeholder 2">
            <a:extLst>
              <a:ext uri="{FF2B5EF4-FFF2-40B4-BE49-F238E27FC236}">
                <a16:creationId xmlns:a16="http://schemas.microsoft.com/office/drawing/2014/main" id="{704EFA33-C0DA-99E3-D4E8-07B10F0BD062}"/>
              </a:ext>
            </a:extLst>
          </p:cNvPr>
          <p:cNvSpPr>
            <a:spLocks noGrp="1"/>
          </p:cNvSpPr>
          <p:nvPr>
            <p:ph idx="1"/>
          </p:nvPr>
        </p:nvSpPr>
        <p:spPr>
          <a:xfrm>
            <a:off x="6301743" y="2019673"/>
            <a:ext cx="5483857" cy="3742762"/>
          </a:xfrm>
        </p:spPr>
        <p:txBody>
          <a:bodyPr>
            <a:normAutofit fontScale="92500"/>
          </a:bodyPr>
          <a:lstStyle/>
          <a:p>
            <a:pPr marL="0" indent="0">
              <a:buNone/>
            </a:pPr>
            <a:r>
              <a:rPr lang="en-US" sz="2000" b="1" dirty="0"/>
              <a:t>Escalating volume and sophistication of cyber threats.</a:t>
            </a:r>
          </a:p>
          <a:p>
            <a:pPr marL="0" indent="0" algn="just">
              <a:buNone/>
            </a:pPr>
            <a:r>
              <a:rPr lang="en-US" sz="2000" dirty="0"/>
              <a:t>Indicates that the number of cyber threats is not only increasing but also becoming more sophisticated, posing greater challenges to security professionals.</a:t>
            </a:r>
          </a:p>
          <a:p>
            <a:pPr marL="0" indent="0">
              <a:buNone/>
            </a:pPr>
            <a:endParaRPr lang="en-US" sz="2000" dirty="0"/>
          </a:p>
          <a:p>
            <a:pPr marL="0" indent="0">
              <a:buNone/>
            </a:pPr>
            <a:r>
              <a:rPr lang="en-US" sz="2000" b="1" dirty="0"/>
              <a:t>Targets: individuals, organizations, and governments.</a:t>
            </a:r>
          </a:p>
          <a:p>
            <a:pPr marL="0" indent="0" algn="just">
              <a:buNone/>
            </a:pPr>
            <a:r>
              <a:rPr lang="en-US" sz="2000" dirty="0"/>
              <a:t>Identifies that cyber threats are not limited to specific entities; individuals, organizations, and even governments are susceptible to various forms of cyber attacks.</a:t>
            </a:r>
          </a:p>
        </p:txBody>
      </p:sp>
    </p:spTree>
    <p:extLst>
      <p:ext uri="{BB962C8B-B14F-4D97-AF65-F5344CB8AC3E}">
        <p14:creationId xmlns:p14="http://schemas.microsoft.com/office/powerpoint/2010/main" val="1165538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Sybil attack scenario in a P2P network. | Download Scientific Diagram">
            <a:extLst>
              <a:ext uri="{FF2B5EF4-FFF2-40B4-BE49-F238E27FC236}">
                <a16:creationId xmlns:a16="http://schemas.microsoft.com/office/drawing/2014/main" id="{930192B6-BB02-D03C-DB8B-B0EC4DD19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9"/>
          <a:stretch/>
        </p:blipFill>
        <p:spPr bwMode="auto">
          <a:xfrm>
            <a:off x="638714" y="359845"/>
            <a:ext cx="10914572" cy="613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1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4414-C5EC-1E42-F3F4-3BFE68CA4F6E}"/>
              </a:ext>
            </a:extLst>
          </p:cNvPr>
          <p:cNvSpPr>
            <a:spLocks noGrp="1"/>
          </p:cNvSpPr>
          <p:nvPr>
            <p:ph type="title"/>
          </p:nvPr>
        </p:nvSpPr>
        <p:spPr/>
        <p:txBody>
          <a:bodyPr>
            <a:normAutofit/>
          </a:bodyPr>
          <a:lstStyle/>
          <a:p>
            <a:r>
              <a:rPr lang="en-US" b="1" dirty="0">
                <a:latin typeface="Arial Black" panose="020B0A04020102020204" pitchFamily="34" charset="0"/>
              </a:rPr>
              <a:t>Sybil Attack (cont.)</a:t>
            </a:r>
          </a:p>
        </p:txBody>
      </p:sp>
      <p:sp>
        <p:nvSpPr>
          <p:cNvPr id="3" name="Content Placeholder 2">
            <a:extLst>
              <a:ext uri="{FF2B5EF4-FFF2-40B4-BE49-F238E27FC236}">
                <a16:creationId xmlns:a16="http://schemas.microsoft.com/office/drawing/2014/main" id="{DE511DB0-9A48-DDBB-209F-748C2A68D04C}"/>
              </a:ext>
            </a:extLst>
          </p:cNvPr>
          <p:cNvSpPr>
            <a:spLocks noGrp="1"/>
          </p:cNvSpPr>
          <p:nvPr>
            <p:ph idx="1"/>
          </p:nvPr>
        </p:nvSpPr>
        <p:spPr/>
        <p:txBody>
          <a:bodyPr>
            <a:normAutofit fontScale="92500" lnSpcReduction="10000"/>
          </a:bodyPr>
          <a:lstStyle/>
          <a:p>
            <a:pPr marL="0" indent="0">
              <a:buNone/>
            </a:pPr>
            <a:r>
              <a:rPr lang="en-US" b="1" dirty="0"/>
              <a:t>2. Strategy - Routing Table Manipulation:</a:t>
            </a:r>
          </a:p>
          <a:p>
            <a:r>
              <a:rPr lang="en-US" dirty="0"/>
              <a:t>The Sybil nodes attempt to manipulate routing information within the network.</a:t>
            </a:r>
          </a:p>
          <a:p>
            <a:r>
              <a:rPr lang="en-US" dirty="0"/>
              <a:t>By corrupting or disrupting the routing tables of legitimate nodes, the attacker can control the flow of traffic and cause congestion or disruption.</a:t>
            </a:r>
          </a:p>
          <a:p>
            <a:endParaRPr lang="en-US" dirty="0"/>
          </a:p>
          <a:p>
            <a:pPr marL="0" indent="0">
              <a:buNone/>
            </a:pPr>
            <a:r>
              <a:rPr lang="en-US" b="1" dirty="0"/>
              <a:t>3. Impact - Congestion and Disruption:</a:t>
            </a:r>
          </a:p>
          <a:p>
            <a:r>
              <a:rPr lang="en-US" dirty="0"/>
              <a:t>The compromised routing information leads to congestion and disruption of both control and actual information flow within the network.</a:t>
            </a:r>
          </a:p>
          <a:p>
            <a:r>
              <a:rPr lang="en-US" dirty="0"/>
              <a:t>Legitimate nodes may receive false information or be unable to establish proper communication due to the presence of Sybil nodes.</a:t>
            </a:r>
          </a:p>
        </p:txBody>
      </p:sp>
    </p:spTree>
    <p:extLst>
      <p:ext uri="{BB962C8B-B14F-4D97-AF65-F5344CB8AC3E}">
        <p14:creationId xmlns:p14="http://schemas.microsoft.com/office/powerpoint/2010/main" val="44207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a:xfrm>
            <a:off x="838200" y="373438"/>
            <a:ext cx="10515600" cy="1325563"/>
          </a:xfrm>
        </p:spPr>
        <p:txBody>
          <a:bodyPr>
            <a:normAutofit/>
          </a:bodyPr>
          <a:lstStyle/>
          <a:p>
            <a:r>
              <a:rPr lang="en-US" b="1" dirty="0">
                <a:latin typeface="Arial Black" panose="020B0A04020102020204" pitchFamily="34" charset="0"/>
              </a:rPr>
              <a:t>Sybil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lstStyle/>
          <a:p>
            <a:pPr marL="0" indent="0">
              <a:buNone/>
            </a:pPr>
            <a:r>
              <a:rPr lang="en-US" b="1" dirty="0"/>
              <a:t>Prevention and Detection:</a:t>
            </a:r>
          </a:p>
          <a:p>
            <a:r>
              <a:rPr lang="en-US" dirty="0"/>
              <a:t>Regularly monitor the network for anomalies in traffic patterns or deviations from expected behavior.</a:t>
            </a:r>
          </a:p>
          <a:p>
            <a:r>
              <a:rPr lang="en-US" dirty="0"/>
              <a:t>Employ intrusion detection systems capable of identifying patterns indicative of Sybil Attacks.</a:t>
            </a:r>
          </a:p>
        </p:txBody>
      </p:sp>
    </p:spTree>
    <p:extLst>
      <p:ext uri="{BB962C8B-B14F-4D97-AF65-F5344CB8AC3E}">
        <p14:creationId xmlns:p14="http://schemas.microsoft.com/office/powerpoint/2010/main" val="2935952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s and dots connected representing a network">
            <a:extLst>
              <a:ext uri="{FF2B5EF4-FFF2-40B4-BE49-F238E27FC236}">
                <a16:creationId xmlns:a16="http://schemas.microsoft.com/office/drawing/2014/main" id="{847522E1-5B15-1959-663E-884D597E49FE}"/>
              </a:ext>
            </a:extLst>
          </p:cNvPr>
          <p:cNvPicPr>
            <a:picLocks noChangeAspect="1"/>
          </p:cNvPicPr>
          <p:nvPr/>
        </p:nvPicPr>
        <p:blipFill rotWithShape="1">
          <a:blip r:embed="rId2"/>
          <a:srcRect l="11724" r="8965"/>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a:xfrm>
            <a:off x="838200" y="365125"/>
            <a:ext cx="6552062" cy="1899912"/>
          </a:xfrm>
        </p:spPr>
        <p:txBody>
          <a:bodyPr>
            <a:normAutofit/>
          </a:bodyPr>
          <a:lstStyle/>
          <a:p>
            <a:r>
              <a:rPr lang="en-US" b="1" dirty="0">
                <a:latin typeface="Arial Black" panose="020B0A04020102020204" pitchFamily="34" charset="0"/>
              </a:rPr>
              <a:t>Byzantine Attack</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a:xfrm>
            <a:off x="838200" y="1925053"/>
            <a:ext cx="6974305" cy="4567822"/>
          </a:xfrm>
        </p:spPr>
        <p:txBody>
          <a:bodyPr>
            <a:normAutofit fontScale="92500" lnSpcReduction="20000"/>
          </a:bodyPr>
          <a:lstStyle/>
          <a:p>
            <a:pPr marL="0" indent="0" algn="just">
              <a:buNone/>
            </a:pPr>
            <a:r>
              <a:rPr lang="en-US" sz="2400" dirty="0"/>
              <a:t>A False Node Attack, also known as a Byzantine Attack, is a type of malicious activity in a distributed network where a compromised node intentionally behaves incorrectly or maliciously to disrupt the normal functioning of the network. Here's an in-depth look at the characteristics and implications of a False Node (Byzantine) Attack:</a:t>
            </a:r>
          </a:p>
          <a:p>
            <a:pPr marL="0" indent="0" algn="just">
              <a:buNone/>
            </a:pPr>
            <a:endParaRPr lang="en-US" sz="2400" dirty="0"/>
          </a:p>
          <a:p>
            <a:pPr marL="0" indent="0" algn="just">
              <a:buNone/>
            </a:pPr>
            <a:r>
              <a:rPr lang="en-US" sz="2400" b="1" dirty="0"/>
              <a:t>Byzantine Generals Problem:</a:t>
            </a:r>
          </a:p>
          <a:p>
            <a:pPr marL="0" indent="0" algn="just">
              <a:buNone/>
            </a:pPr>
            <a:r>
              <a:rPr lang="en-US" sz="2400" dirty="0"/>
              <a:t>The term "Byzantine" is derived from the Byzantine Generals Problem, a theoretical scenario where a group of generals must coordinate their actions to attack or retreat but may have traitorous members providing conflicting information.</a:t>
            </a:r>
          </a:p>
          <a:p>
            <a:pPr marL="0" indent="0" algn="just">
              <a:buNone/>
            </a:pPr>
            <a:r>
              <a:rPr lang="en-US" sz="2400" dirty="0"/>
              <a:t>In the context of distributed networks, a False Node Attack mirrors this problem, with a compromised node disseminating false or conflicting information.</a:t>
            </a:r>
          </a:p>
        </p:txBody>
      </p:sp>
    </p:spTree>
    <p:extLst>
      <p:ext uri="{BB962C8B-B14F-4D97-AF65-F5344CB8AC3E}">
        <p14:creationId xmlns:p14="http://schemas.microsoft.com/office/powerpoint/2010/main" val="337148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p:txBody>
          <a:bodyPr>
            <a:normAutofit/>
          </a:bodyPr>
          <a:lstStyle/>
          <a:p>
            <a:r>
              <a:rPr lang="en-US" b="1" dirty="0">
                <a:latin typeface="Arial Black" panose="020B0A04020102020204" pitchFamily="34" charset="0"/>
              </a:rPr>
              <a:t>Byzantine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normAutofit fontScale="85000" lnSpcReduction="10000"/>
          </a:bodyPr>
          <a:lstStyle/>
          <a:p>
            <a:pPr marL="0" indent="0" algn="just">
              <a:buNone/>
            </a:pPr>
            <a:r>
              <a:rPr lang="en-US" b="1" dirty="0"/>
              <a:t>Objective - Network Disruption:</a:t>
            </a:r>
          </a:p>
          <a:p>
            <a:pPr marL="0" indent="0" algn="just">
              <a:buNone/>
            </a:pPr>
            <a:r>
              <a:rPr lang="en-US" dirty="0"/>
              <a:t>The primary objective of a False Node Attack is to disrupt the normal operation of the distributed network.</a:t>
            </a:r>
          </a:p>
          <a:p>
            <a:pPr marL="0" indent="0" algn="just">
              <a:buNone/>
            </a:pPr>
            <a:r>
              <a:rPr lang="en-US" dirty="0"/>
              <a:t>By spreading misinformation or conflicting messages, the attacker aims to create confusion, compromise consensus, or cause the network to make incorrect decisions.</a:t>
            </a:r>
          </a:p>
          <a:p>
            <a:pPr marL="0" indent="0" algn="just">
              <a:buNone/>
            </a:pPr>
            <a:endParaRPr lang="en-US" dirty="0"/>
          </a:p>
          <a:p>
            <a:pPr marL="0" indent="0" algn="just">
              <a:buNone/>
            </a:pPr>
            <a:r>
              <a:rPr lang="en-US" b="1" dirty="0"/>
              <a:t>Multiple Compromised Nodes:</a:t>
            </a:r>
          </a:p>
          <a:p>
            <a:pPr marL="0" indent="0" algn="just">
              <a:buNone/>
            </a:pPr>
            <a:r>
              <a:rPr lang="en-US" dirty="0"/>
              <a:t>Unlike a Sybil Attack where multiple fake nodes are created, a False Node Attack may involve only one or a few compromised nodes within the network.</a:t>
            </a:r>
          </a:p>
          <a:p>
            <a:pPr marL="0" indent="0" algn="just">
              <a:buNone/>
            </a:pPr>
            <a:r>
              <a:rPr lang="en-US" dirty="0"/>
              <a:t>These nodes act in concert to deceive the network and compromise its integrity.</a:t>
            </a:r>
          </a:p>
        </p:txBody>
      </p:sp>
    </p:spTree>
    <p:extLst>
      <p:ext uri="{BB962C8B-B14F-4D97-AF65-F5344CB8AC3E}">
        <p14:creationId xmlns:p14="http://schemas.microsoft.com/office/powerpoint/2010/main" val="72512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p:txBody>
          <a:bodyPr>
            <a:normAutofit/>
          </a:bodyPr>
          <a:lstStyle/>
          <a:p>
            <a:r>
              <a:rPr lang="en-US" b="1" dirty="0">
                <a:latin typeface="Arial Black" panose="020B0A04020102020204" pitchFamily="34" charset="0"/>
              </a:rPr>
              <a:t>Byzantine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normAutofit fontScale="77500" lnSpcReduction="20000"/>
          </a:bodyPr>
          <a:lstStyle/>
          <a:p>
            <a:pPr marL="0" indent="0" algn="just">
              <a:buNone/>
            </a:pPr>
            <a:r>
              <a:rPr lang="en-US" sz="3100" b="1"/>
              <a:t>Countermeasures:</a:t>
            </a:r>
          </a:p>
          <a:p>
            <a:pPr marL="0" indent="0" algn="just">
              <a:buNone/>
            </a:pPr>
            <a:endParaRPr lang="en-US" sz="3100" b="1"/>
          </a:p>
          <a:p>
            <a:pPr marL="0" indent="0" algn="just">
              <a:buNone/>
            </a:pPr>
            <a:r>
              <a:rPr lang="en-US" b="1"/>
              <a:t>Byzantine Fault Tolerance (BFT):</a:t>
            </a:r>
          </a:p>
          <a:p>
            <a:pPr marL="0" indent="0" algn="just">
              <a:buNone/>
            </a:pPr>
            <a:r>
              <a:rPr lang="en-US"/>
              <a:t>Implement BFT protocols that enable the network to withstand the malicious behavior of a certain percentage of nodes.</a:t>
            </a:r>
          </a:p>
          <a:p>
            <a:pPr marL="0" indent="0" algn="just">
              <a:buNone/>
            </a:pPr>
            <a:r>
              <a:rPr lang="en-US"/>
              <a:t>BFT mechanisms involve redundancy and voting schemes to identify and exclude malicious nodes.</a:t>
            </a:r>
          </a:p>
          <a:p>
            <a:pPr marL="0" indent="0" algn="just">
              <a:buNone/>
            </a:pPr>
            <a:endParaRPr lang="en-US"/>
          </a:p>
          <a:p>
            <a:pPr marL="0" indent="0" algn="just">
              <a:buNone/>
            </a:pPr>
            <a:r>
              <a:rPr lang="en-US" b="1"/>
              <a:t>Cryptographic Techniques:</a:t>
            </a:r>
          </a:p>
          <a:p>
            <a:pPr marL="0" indent="0" algn="just">
              <a:buNone/>
            </a:pPr>
            <a:r>
              <a:rPr lang="en-US"/>
              <a:t>Use cryptographic methods to secure communication between nodes and ensure the integrity and authenticity of messages.</a:t>
            </a:r>
          </a:p>
          <a:p>
            <a:pPr marL="0" indent="0" algn="just">
              <a:buNone/>
            </a:pPr>
            <a:r>
              <a:rPr lang="en-US"/>
              <a:t>Digital signatures and secure communication channels can help in verifying the legitimacy of nodes.</a:t>
            </a:r>
            <a:endParaRPr lang="en-US" dirty="0"/>
          </a:p>
        </p:txBody>
      </p:sp>
    </p:spTree>
    <p:extLst>
      <p:ext uri="{BB962C8B-B14F-4D97-AF65-F5344CB8AC3E}">
        <p14:creationId xmlns:p14="http://schemas.microsoft.com/office/powerpoint/2010/main" val="2816033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758952" y="785366"/>
            <a:ext cx="4069055" cy="2072853"/>
          </a:xfrm>
        </p:spPr>
        <p:txBody>
          <a:bodyPr anchor="t">
            <a:normAutofit/>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pic>
        <p:nvPicPr>
          <p:cNvPr id="11" name="Graphic 10" descr="Disconnected">
            <a:extLst>
              <a:ext uri="{FF2B5EF4-FFF2-40B4-BE49-F238E27FC236}">
                <a16:creationId xmlns:a16="http://schemas.microsoft.com/office/drawing/2014/main" id="{B73C8236-6D6B-F75E-CF7B-6FB8575933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764" y="3429000"/>
            <a:ext cx="2666998" cy="2666998"/>
          </a:xfrm>
          <a:prstGeom prst="rect">
            <a:avLst/>
          </a:prstGeom>
        </p:spPr>
      </p:pic>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6096000" y="438912"/>
            <a:ext cx="5257797" cy="5986272"/>
          </a:xfrm>
        </p:spPr>
        <p:txBody>
          <a:bodyPr anchor="ctr">
            <a:normAutofit fontScale="62500" lnSpcReduction="20000"/>
          </a:bodyPr>
          <a:lstStyle/>
          <a:p>
            <a:pPr algn="just"/>
            <a:r>
              <a:rPr lang="en-US" sz="3400" dirty="0"/>
              <a:t>A Sinkhole/Wormhole Attack is a type of security threat in computer networks, particularly in wireless ad-hoc and sensor networks. This attack involves the malicious redirection of network traffic to a centralized point (sinkhole) or a tunnel (wormhole), allowing an attacker to compromise the network's integrity. Here's a detailed explanation of the Sinkhole/Wormhole Attack:</a:t>
            </a:r>
          </a:p>
          <a:p>
            <a:pPr algn="just"/>
            <a:endParaRPr lang="en-US" sz="3400" dirty="0"/>
          </a:p>
          <a:p>
            <a:pPr marL="0" indent="0" algn="just">
              <a:buNone/>
            </a:pPr>
            <a:r>
              <a:rPr lang="en-US" sz="3400" b="1" i="0" dirty="0">
                <a:effectLst/>
                <a:latin typeface="Söhne"/>
              </a:rPr>
              <a:t>Sinkhole Attack:</a:t>
            </a:r>
            <a:endParaRPr lang="en-US" sz="3400" dirty="0"/>
          </a:p>
          <a:p>
            <a:pPr algn="just"/>
            <a:r>
              <a:rPr lang="en-US" sz="3400" dirty="0"/>
              <a:t>In a Sinkhole Attack, the attacker attracts and diverts network traffic towards a central point, known as the sinkhole.</a:t>
            </a:r>
          </a:p>
          <a:p>
            <a:pPr algn="just"/>
            <a:r>
              <a:rPr lang="en-US" sz="3400" dirty="0"/>
              <a:t>The sinkhole is typically a malicious node or a compromised entity that intercepts and controls the communication flow.</a:t>
            </a:r>
          </a:p>
        </p:txBody>
      </p:sp>
    </p:spTree>
    <p:extLst>
      <p:ext uri="{BB962C8B-B14F-4D97-AF65-F5344CB8AC3E}">
        <p14:creationId xmlns:p14="http://schemas.microsoft.com/office/powerpoint/2010/main" val="3781125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ormhole | IASbaba">
            <a:extLst>
              <a:ext uri="{FF2B5EF4-FFF2-40B4-BE49-F238E27FC236}">
                <a16:creationId xmlns:a16="http://schemas.microsoft.com/office/drawing/2014/main" id="{62EA2DE6-B61B-D822-B7C2-7536DE0E8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53" r="7936"/>
          <a:stretch/>
        </p:blipFill>
        <p:spPr bwMode="auto">
          <a:xfrm>
            <a:off x="-62179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7531610" y="365125"/>
            <a:ext cx="3822189" cy="1899912"/>
          </a:xfrm>
        </p:spPr>
        <p:txBody>
          <a:bodyPr>
            <a:noAutofit/>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7531609" y="2630152"/>
            <a:ext cx="3822189" cy="3742762"/>
          </a:xfrm>
        </p:spPr>
        <p:txBody>
          <a:bodyPr>
            <a:normAutofit/>
          </a:bodyPr>
          <a:lstStyle/>
          <a:p>
            <a:pPr marL="0" indent="0" algn="just">
              <a:buNone/>
            </a:pPr>
            <a:r>
              <a:rPr lang="en-US" sz="2000" b="1" dirty="0"/>
              <a:t>Wormhole Attack:</a:t>
            </a:r>
          </a:p>
          <a:p>
            <a:pPr algn="just"/>
            <a:r>
              <a:rPr lang="en-US" sz="2000" dirty="0"/>
              <a:t>In a Wormhole Attack, the attacker establishes a covert communication tunnel (wormhole) between two distant points in the network.</a:t>
            </a:r>
          </a:p>
          <a:p>
            <a:pPr algn="just"/>
            <a:r>
              <a:rPr lang="en-US" sz="2000" dirty="0"/>
              <a:t>This tunnel allows the attacker to relay packets from one end to the other, making it appear as if the communication is direct, while, in reality, it is being manipulated.</a:t>
            </a:r>
          </a:p>
        </p:txBody>
      </p:sp>
    </p:spTree>
    <p:extLst>
      <p:ext uri="{BB962C8B-B14F-4D97-AF65-F5344CB8AC3E}">
        <p14:creationId xmlns:p14="http://schemas.microsoft.com/office/powerpoint/2010/main" val="3953261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6823878" y="253711"/>
            <a:ext cx="5212951" cy="1616203"/>
          </a:xfrm>
        </p:spPr>
        <p:txBody>
          <a:bodyPr anchor="b">
            <a:normAutofit fontScale="90000"/>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pic>
        <p:nvPicPr>
          <p:cNvPr id="2059" name="Picture 2058" descr="Hand with red strings">
            <a:extLst>
              <a:ext uri="{FF2B5EF4-FFF2-40B4-BE49-F238E27FC236}">
                <a16:creationId xmlns:a16="http://schemas.microsoft.com/office/drawing/2014/main" id="{D23CCFF9-13CD-4B80-4E29-540F20B7A371}"/>
              </a:ext>
            </a:extLst>
          </p:cNvPr>
          <p:cNvPicPr>
            <a:picLocks noChangeAspect="1"/>
          </p:cNvPicPr>
          <p:nvPr/>
        </p:nvPicPr>
        <p:blipFill rotWithShape="1">
          <a:blip r:embed="rId2"/>
          <a:srcRect l="22326" r="18340" b="-1"/>
          <a:stretch/>
        </p:blipFill>
        <p:spPr>
          <a:xfrm>
            <a:off x="61681" y="0"/>
            <a:ext cx="6095980" cy="6857990"/>
          </a:xfrm>
          <a:prstGeom prst="rect">
            <a:avLst/>
          </a:prstGeom>
        </p:spPr>
      </p:pic>
      <p:grpSp>
        <p:nvGrpSpPr>
          <p:cNvPr id="2063" name="Group 206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64" name="Rectangle 206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6823878" y="2533476"/>
            <a:ext cx="4491820" cy="3447832"/>
          </a:xfrm>
        </p:spPr>
        <p:txBody>
          <a:bodyPr anchor="t">
            <a:normAutofit fontScale="92500" lnSpcReduction="10000"/>
          </a:bodyPr>
          <a:lstStyle/>
          <a:p>
            <a:pPr marL="0" indent="0">
              <a:buNone/>
            </a:pPr>
            <a:r>
              <a:rPr lang="en-US" sz="2400" b="1" dirty="0"/>
              <a:t>Objective - Misdirection and Manipulation:</a:t>
            </a:r>
          </a:p>
          <a:p>
            <a:pPr marL="0" indent="0" algn="just">
              <a:buNone/>
            </a:pPr>
            <a:endParaRPr lang="en-US" sz="2400" dirty="0"/>
          </a:p>
          <a:p>
            <a:pPr marL="0" indent="0" algn="just">
              <a:buNone/>
            </a:pPr>
            <a:r>
              <a:rPr lang="en-US" sz="2400" dirty="0"/>
              <a:t>The primary goal of both Sinkhole and Wormhole Attacks is to misdirect and manipulate network traffic.</a:t>
            </a:r>
          </a:p>
          <a:p>
            <a:pPr marL="0" indent="0" algn="just">
              <a:buNone/>
            </a:pPr>
            <a:r>
              <a:rPr lang="en-US" sz="2400" dirty="0"/>
              <a:t>By controlling the flow of data, the attacker can eavesdrop on sensitive information, inject malicious packets, or disrupt the normal communication between network nodes.</a:t>
            </a:r>
          </a:p>
        </p:txBody>
      </p:sp>
    </p:spTree>
    <p:extLst>
      <p:ext uri="{BB962C8B-B14F-4D97-AF65-F5344CB8AC3E}">
        <p14:creationId xmlns:p14="http://schemas.microsoft.com/office/powerpoint/2010/main" val="250168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2" name="Group 207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77" name="Rectangle 207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6" name="Rectangle 207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921741" y="-89335"/>
            <a:ext cx="9849751" cy="1349671"/>
          </a:xfrm>
        </p:spPr>
        <p:txBody>
          <a:bodyPr anchor="b">
            <a:normAutofit/>
          </a:bodyPr>
          <a:lstStyle/>
          <a:p>
            <a:r>
              <a:rPr lang="en-US" b="1" dirty="0">
                <a:latin typeface="Arial Black" panose="020B0A04020102020204" pitchFamily="34" charset="0"/>
              </a:rPr>
              <a:t>Sinkhole/Wormhole Attack</a:t>
            </a:r>
          </a:p>
        </p:txBody>
      </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1289304" y="1597754"/>
            <a:ext cx="9849751" cy="4337327"/>
          </a:xfrm>
        </p:spPr>
        <p:txBody>
          <a:bodyPr anchor="ctr">
            <a:normAutofit fontScale="92500" lnSpcReduction="10000"/>
          </a:bodyPr>
          <a:lstStyle/>
          <a:p>
            <a:pPr marL="0" indent="0">
              <a:buNone/>
            </a:pPr>
            <a:r>
              <a:rPr lang="en-US" sz="2000" b="1" i="0" dirty="0">
                <a:effectLst/>
                <a:latin typeface="Söhne"/>
              </a:rPr>
              <a:t>Countermeasures:</a:t>
            </a:r>
            <a:endParaRPr lang="en-US" sz="2000" b="0" i="0" dirty="0">
              <a:effectLst/>
              <a:latin typeface="Söhne"/>
            </a:endParaRPr>
          </a:p>
          <a:p>
            <a:pPr>
              <a:buFont typeface="Arial" panose="020B0604020202020204" pitchFamily="34" charset="0"/>
              <a:buChar char="•"/>
            </a:pPr>
            <a:r>
              <a:rPr lang="en-US" sz="2000" b="1" i="0" dirty="0">
                <a:effectLst/>
                <a:latin typeface="Söhne"/>
              </a:rPr>
              <a:t>Secure Routing Protocols: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Implement routing protocols that are resistant to attacks and can detect anomalies in the network topology.</a:t>
            </a:r>
          </a:p>
          <a:p>
            <a:pPr marL="742950" lvl="1" indent="-285750">
              <a:buFont typeface="Arial" panose="020B0604020202020204" pitchFamily="34" charset="0"/>
              <a:buChar char="•"/>
            </a:pPr>
            <a:r>
              <a:rPr lang="en-US" sz="2000" b="0" i="0" dirty="0">
                <a:effectLst/>
                <a:latin typeface="Söhne"/>
              </a:rPr>
              <a:t>Secure and authenticated routing can help prevent nodes from being misled by false routing information.</a:t>
            </a:r>
          </a:p>
          <a:p>
            <a:pPr>
              <a:buFont typeface="Arial" panose="020B0604020202020204" pitchFamily="34" charset="0"/>
              <a:buChar char="•"/>
            </a:pPr>
            <a:r>
              <a:rPr lang="en-US" sz="2000" b="1" i="0" dirty="0">
                <a:effectLst/>
                <a:latin typeface="Söhne"/>
              </a:rPr>
              <a:t>Intrusion Detection Systems (IDS):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Deploy IDS to monitor network behavior and detect unusual patterns indicative of a Sinkhole or Wormhole Attack.</a:t>
            </a:r>
          </a:p>
          <a:p>
            <a:pPr marL="742950" lvl="1" indent="-285750">
              <a:buFont typeface="Arial" panose="020B0604020202020204" pitchFamily="34" charset="0"/>
              <a:buChar char="•"/>
            </a:pPr>
            <a:r>
              <a:rPr lang="en-US" sz="2000" b="0" i="0" dirty="0">
                <a:effectLst/>
                <a:latin typeface="Söhne"/>
              </a:rPr>
              <a:t>Anomaly detection techniques can identify deviations from normal communication patterns.</a:t>
            </a:r>
          </a:p>
          <a:p>
            <a:pPr>
              <a:buFont typeface="Arial" panose="020B0604020202020204" pitchFamily="34" charset="0"/>
              <a:buChar char="•"/>
            </a:pPr>
            <a:r>
              <a:rPr lang="en-US" sz="2000" b="1" i="0" dirty="0">
                <a:effectLst/>
                <a:latin typeface="Söhne"/>
              </a:rPr>
              <a:t>Cryptographic Solutions: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Use cryptographic techniques to secure communication channels and data integrity.</a:t>
            </a:r>
          </a:p>
          <a:p>
            <a:pPr marL="742950" lvl="1" indent="-285750">
              <a:buFont typeface="Arial" panose="020B0604020202020204" pitchFamily="34" charset="0"/>
              <a:buChar char="•"/>
            </a:pPr>
            <a:r>
              <a:rPr lang="en-US" sz="2000" b="0" i="0" dirty="0">
                <a:effectLst/>
                <a:latin typeface="Söhne"/>
              </a:rPr>
              <a:t>Authentication mechanisms can ensure that nodes can trust each other, reducing the risk of falling victim to malicious redirection.</a:t>
            </a:r>
          </a:p>
        </p:txBody>
      </p:sp>
    </p:spTree>
    <p:extLst>
      <p:ext uri="{BB962C8B-B14F-4D97-AF65-F5344CB8AC3E}">
        <p14:creationId xmlns:p14="http://schemas.microsoft.com/office/powerpoint/2010/main" val="95603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6813AB-D08D-184B-3FEA-44A6883EBDAE}"/>
              </a:ext>
            </a:extLst>
          </p:cNvPr>
          <p:cNvPicPr>
            <a:picLocks noChangeAspect="1"/>
          </p:cNvPicPr>
          <p:nvPr/>
        </p:nvPicPr>
        <p:blipFill rotWithShape="1">
          <a:blip r:embed="rId2"/>
          <a:srcRect l="27639" r="27986"/>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76B61-D8B3-A08D-4568-4528A4D12D3E}"/>
              </a:ext>
            </a:extLst>
          </p:cNvPr>
          <p:cNvSpPr>
            <a:spLocks noGrp="1"/>
          </p:cNvSpPr>
          <p:nvPr>
            <p:ph type="title"/>
          </p:nvPr>
        </p:nvSpPr>
        <p:spPr>
          <a:xfrm>
            <a:off x="6115317" y="405685"/>
            <a:ext cx="5464968" cy="1559301"/>
          </a:xfrm>
        </p:spPr>
        <p:txBody>
          <a:bodyPr>
            <a:normAutofit/>
          </a:bodyPr>
          <a:lstStyle/>
          <a:p>
            <a:r>
              <a:rPr lang="en-US" b="1" dirty="0">
                <a:latin typeface="Arial Black" panose="020B0A04020102020204" pitchFamily="34" charset="0"/>
              </a:rPr>
              <a:t>Evolution of Cybersecurity</a:t>
            </a:r>
          </a:p>
        </p:txBody>
      </p:sp>
      <p:sp>
        <p:nvSpPr>
          <p:cNvPr id="3" name="Content Placeholder 2">
            <a:extLst>
              <a:ext uri="{FF2B5EF4-FFF2-40B4-BE49-F238E27FC236}">
                <a16:creationId xmlns:a16="http://schemas.microsoft.com/office/drawing/2014/main" id="{FC447F73-7CA6-1BF9-AAF3-798BB26B5504}"/>
              </a:ext>
            </a:extLst>
          </p:cNvPr>
          <p:cNvSpPr>
            <a:spLocks noGrp="1"/>
          </p:cNvSpPr>
          <p:nvPr>
            <p:ph idx="1"/>
          </p:nvPr>
        </p:nvSpPr>
        <p:spPr>
          <a:xfrm>
            <a:off x="6115317" y="2743200"/>
            <a:ext cx="5247340" cy="3496878"/>
          </a:xfrm>
        </p:spPr>
        <p:txBody>
          <a:bodyPr anchor="ctr">
            <a:normAutofit/>
          </a:bodyPr>
          <a:lstStyle/>
          <a:p>
            <a:pPr marL="0" indent="0">
              <a:buNone/>
            </a:pPr>
            <a:r>
              <a:rPr lang="en-US" sz="2000" b="1" dirty="0"/>
              <a:t>Emergence of cybersecurity specialists.</a:t>
            </a:r>
          </a:p>
          <a:p>
            <a:pPr marL="0" indent="0">
              <a:buNone/>
            </a:pPr>
            <a:endParaRPr lang="en-US" sz="2000" dirty="0"/>
          </a:p>
          <a:p>
            <a:pPr marL="0" indent="0">
              <a:buNone/>
            </a:pPr>
            <a:r>
              <a:rPr lang="en-US" sz="2000" b="1" dirty="0"/>
              <a:t>Role: Protecting systems from diverse threats.</a:t>
            </a:r>
          </a:p>
        </p:txBody>
      </p:sp>
    </p:spTree>
    <p:extLst>
      <p:ext uri="{BB962C8B-B14F-4D97-AF65-F5344CB8AC3E}">
        <p14:creationId xmlns:p14="http://schemas.microsoft.com/office/powerpoint/2010/main" val="2894669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4A79F-EA5E-00A1-4301-AB07D47027AD}"/>
              </a:ext>
            </a:extLst>
          </p:cNvPr>
          <p:cNvSpPr>
            <a:spLocks noGrp="1"/>
          </p:cNvSpPr>
          <p:nvPr>
            <p:ph type="title"/>
          </p:nvPr>
        </p:nvSpPr>
        <p:spPr>
          <a:xfrm>
            <a:off x="890337" y="640080"/>
            <a:ext cx="4419839" cy="3566160"/>
          </a:xfrm>
        </p:spPr>
        <p:txBody>
          <a:bodyPr vert="horz" lIns="91440" tIns="45720" rIns="91440" bIns="45720" rtlCol="0" anchor="b">
            <a:noAutofit/>
          </a:bodyPr>
          <a:lstStyle/>
          <a:p>
            <a:r>
              <a:rPr lang="en-US" b="1" dirty="0">
                <a:latin typeface="Arial Black" panose="020B0A04020102020204" pitchFamily="34" charset="0"/>
              </a:rPr>
              <a:t>Introduction to Artificial Intelligence (AI)</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8FE0989-A75E-FBCE-8F0C-917268B6DFCB}"/>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Brief overview of artificial intelligence.</a:t>
            </a:r>
          </a:p>
        </p:txBody>
      </p:sp>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364DB25E-0F7E-F1A7-A054-07E17939787F}"/>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35803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5FFE-B988-018C-92A4-48A5A141AF78}"/>
              </a:ext>
            </a:extLst>
          </p:cNvPr>
          <p:cNvSpPr>
            <a:spLocks noGrp="1"/>
          </p:cNvSpPr>
          <p:nvPr>
            <p:ph type="title"/>
          </p:nvPr>
        </p:nvSpPr>
        <p:spPr/>
        <p:txBody>
          <a:bodyPr/>
          <a:lstStyle/>
          <a:p>
            <a:r>
              <a:rPr lang="en-IN" b="1" dirty="0"/>
              <a:t>Why AI is needed in Computer Security?</a:t>
            </a:r>
            <a:endParaRPr lang="en-US" b="1" dirty="0"/>
          </a:p>
        </p:txBody>
      </p:sp>
      <p:sp>
        <p:nvSpPr>
          <p:cNvPr id="3" name="Content Placeholder 2">
            <a:extLst>
              <a:ext uri="{FF2B5EF4-FFF2-40B4-BE49-F238E27FC236}">
                <a16:creationId xmlns:a16="http://schemas.microsoft.com/office/drawing/2014/main" id="{C6499816-B8B4-34F2-185C-8D49870B29FD}"/>
              </a:ext>
            </a:extLst>
          </p:cNvPr>
          <p:cNvSpPr>
            <a:spLocks noGrp="1"/>
          </p:cNvSpPr>
          <p:nvPr>
            <p:ph idx="1"/>
          </p:nvPr>
        </p:nvSpPr>
        <p:spPr/>
        <p:txBody>
          <a:bodyPr>
            <a:normAutofit fontScale="92500"/>
          </a:bodyPr>
          <a:lstStyle/>
          <a:p>
            <a:pPr algn="just">
              <a:lnSpc>
                <a:spcPct val="107000"/>
              </a:lnSpc>
              <a:spcAft>
                <a:spcPts val="800"/>
              </a:spcAft>
            </a:pPr>
            <a:r>
              <a:rPr lang="en-IN" sz="1800" kern="100" dirty="0">
                <a:latin typeface="Calibri" panose="020F0502020204030204" pitchFamily="34" charset="0"/>
                <a:ea typeface="Calibri" panose="020F0502020204030204" pitchFamily="34" charset="0"/>
                <a:cs typeface="Arial" panose="020B0604020202020204" pitchFamily="34" charset="0"/>
              </a:rPr>
              <a:t>T</a:t>
            </a:r>
            <a:r>
              <a:rPr lang="en-IN" sz="1800" kern="100" dirty="0">
                <a:effectLst/>
                <a:latin typeface="Calibri" panose="020F0502020204030204" pitchFamily="34" charset="0"/>
                <a:ea typeface="Calibri" panose="020F0502020204030204" pitchFamily="34" charset="0"/>
                <a:cs typeface="Arial" panose="020B0604020202020204" pitchFamily="34" charset="0"/>
              </a:rPr>
              <a:t>he volume of available data, the velocity of its generation, the variety of various data sources and the data veracity and quality problem scale move cyber security out of the human abilities range.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Unfortunately, this discrepancy between cyber security problems, sophistication, volume and variety on one hand and the human operator qualification to address them on another is expected to grow up even much more.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Analysing and improving cyber security posture is not a human scale problem anymore. Cyber criminals and hackers have realised it and have been already widely utilising intelligent techniques and technologies.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Cyber security professionals, in order not to lose in the competition, have to employ intelligent technologies too. Fortunately, they have had already gained a lot of experience in design and application of intelligence systems, in enhancing network security, recognising attacks, discovering security vulnerabilities and differentiating legitimate users from hackers.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In cyber security practice most of the existing tools employ AI in one form or another however those applications remain more or less hidden</a:t>
            </a:r>
            <a:r>
              <a:rPr lang="en-IN"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6372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BEB1-5780-3057-AAD4-31767337718E}"/>
              </a:ext>
            </a:extLst>
          </p:cNvPr>
          <p:cNvSpPr>
            <a:spLocks noGrp="1"/>
          </p:cNvSpPr>
          <p:nvPr>
            <p:ph type="title"/>
          </p:nvPr>
        </p:nvSpPr>
        <p:spPr/>
        <p:txBody>
          <a:bodyPr/>
          <a:lstStyle/>
          <a:p>
            <a:r>
              <a:rPr lang="en-IN" b="1" dirty="0"/>
              <a:t>Definition of AI</a:t>
            </a:r>
            <a:endParaRPr lang="en-US" b="1" dirty="0"/>
          </a:p>
        </p:txBody>
      </p:sp>
      <p:sp>
        <p:nvSpPr>
          <p:cNvPr id="3" name="Content Placeholder 2">
            <a:extLst>
              <a:ext uri="{FF2B5EF4-FFF2-40B4-BE49-F238E27FC236}">
                <a16:creationId xmlns:a16="http://schemas.microsoft.com/office/drawing/2014/main" id="{7951E5E1-437F-E70B-154D-8DFD0F3BE614}"/>
              </a:ext>
            </a:extLst>
          </p:cNvPr>
          <p:cNvSpPr>
            <a:spLocks noGrp="1"/>
          </p:cNvSpPr>
          <p:nvPr>
            <p:ph idx="1"/>
          </p:nvPr>
        </p:nvSpPr>
        <p:spPr/>
        <p:txBody>
          <a:bodyPr/>
          <a:lstStyle/>
          <a:p>
            <a:pPr marL="0" indent="0" algn="just">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Arial" panose="020B0604020202020204" pitchFamily="34" charset="0"/>
              </a:rPr>
              <a:t>Various AI definitions do exist. Even ISO (the International Organization for Standardization) attempted to provide 2 definitions 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Arial" panose="020B0604020202020204" pitchFamily="34" charset="0"/>
              </a:rPr>
              <a:t>An interdisciplinary field, usually regarded as a branch of computer science, dealing with models and systems for the performance of functions generally associated with human intelligence, such as reasoning and learning.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arenR"/>
            </a:pPr>
            <a:r>
              <a:rPr lang="en-IN" sz="1800" kern="100" dirty="0">
                <a:effectLst/>
                <a:latin typeface="Calibri" panose="020F0502020204030204" pitchFamily="34" charset="0"/>
                <a:ea typeface="Calibri" panose="020F0502020204030204" pitchFamily="34" charset="0"/>
                <a:cs typeface="Arial" panose="020B0604020202020204" pitchFamily="34" charset="0"/>
              </a:rPr>
              <a:t>The capability of a functional unit to perform functions that are generally associated with human intelligence, such as reasoning and learning.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34950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F3B68-E68D-2545-D6A1-043D5FD5A871}"/>
              </a:ext>
            </a:extLst>
          </p:cNvPr>
          <p:cNvPicPr>
            <a:picLocks noChangeAspect="1"/>
          </p:cNvPicPr>
          <p:nvPr/>
        </p:nvPicPr>
        <p:blipFill>
          <a:blip r:embed="rId2"/>
          <a:stretch>
            <a:fillRect/>
          </a:stretch>
        </p:blipFill>
        <p:spPr>
          <a:xfrm>
            <a:off x="5143061" y="77735"/>
            <a:ext cx="6458201" cy="6780265"/>
          </a:xfrm>
          <a:prstGeom prst="rect">
            <a:avLst/>
          </a:prstGeom>
        </p:spPr>
      </p:pic>
      <p:pic>
        <p:nvPicPr>
          <p:cNvPr id="7" name="Picture 6">
            <a:extLst>
              <a:ext uri="{FF2B5EF4-FFF2-40B4-BE49-F238E27FC236}">
                <a16:creationId xmlns:a16="http://schemas.microsoft.com/office/drawing/2014/main" id="{36A734AF-D868-15E7-825E-090C9BA99996}"/>
              </a:ext>
            </a:extLst>
          </p:cNvPr>
          <p:cNvPicPr>
            <a:picLocks noChangeAspect="1"/>
          </p:cNvPicPr>
          <p:nvPr/>
        </p:nvPicPr>
        <p:blipFill rotWithShape="1">
          <a:blip r:embed="rId3"/>
          <a:srcRect r="38558"/>
          <a:stretch/>
        </p:blipFill>
        <p:spPr>
          <a:xfrm>
            <a:off x="289397" y="1828576"/>
            <a:ext cx="4853665" cy="2686864"/>
          </a:xfrm>
          <a:prstGeom prst="rect">
            <a:avLst/>
          </a:prstGeom>
        </p:spPr>
      </p:pic>
    </p:spTree>
    <p:extLst>
      <p:ext uri="{BB962C8B-B14F-4D97-AF65-F5344CB8AC3E}">
        <p14:creationId xmlns:p14="http://schemas.microsoft.com/office/powerpoint/2010/main" val="1589231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224FE-D3AE-9FA8-DDCF-34A4DD3FC5E3}"/>
              </a:ext>
            </a:extLst>
          </p:cNvPr>
          <p:cNvPicPr>
            <a:picLocks noChangeAspect="1"/>
          </p:cNvPicPr>
          <p:nvPr/>
        </p:nvPicPr>
        <p:blipFill>
          <a:blip r:embed="rId2"/>
          <a:stretch>
            <a:fillRect/>
          </a:stretch>
        </p:blipFill>
        <p:spPr>
          <a:xfrm>
            <a:off x="813650" y="452022"/>
            <a:ext cx="10564699" cy="5953956"/>
          </a:xfrm>
          <a:prstGeom prst="rect">
            <a:avLst/>
          </a:prstGeom>
        </p:spPr>
      </p:pic>
    </p:spTree>
    <p:extLst>
      <p:ext uri="{BB962C8B-B14F-4D97-AF65-F5344CB8AC3E}">
        <p14:creationId xmlns:p14="http://schemas.microsoft.com/office/powerpoint/2010/main" val="345692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B1D0-7C2F-D6A4-B31E-987ADE456369}"/>
              </a:ext>
            </a:extLst>
          </p:cNvPr>
          <p:cNvSpPr>
            <a:spLocks noGrp="1"/>
          </p:cNvSpPr>
          <p:nvPr>
            <p:ph type="title"/>
          </p:nvPr>
        </p:nvSpPr>
        <p:spPr/>
        <p:txBody>
          <a:bodyPr/>
          <a:lstStyle/>
          <a:p>
            <a:r>
              <a:rPr lang="en-IN" b="1" dirty="0"/>
              <a:t>Conventional vs AI Approaches to Coding</a:t>
            </a:r>
            <a:endParaRPr lang="en-US" b="1" dirty="0"/>
          </a:p>
        </p:txBody>
      </p:sp>
      <p:pic>
        <p:nvPicPr>
          <p:cNvPr id="5" name="Picture 4">
            <a:extLst>
              <a:ext uri="{FF2B5EF4-FFF2-40B4-BE49-F238E27FC236}">
                <a16:creationId xmlns:a16="http://schemas.microsoft.com/office/drawing/2014/main" id="{54AEDC8B-6DC9-ADFF-0B77-09C72B1760F5}"/>
              </a:ext>
            </a:extLst>
          </p:cNvPr>
          <p:cNvPicPr>
            <a:picLocks noChangeAspect="1"/>
          </p:cNvPicPr>
          <p:nvPr/>
        </p:nvPicPr>
        <p:blipFill rotWithShape="1">
          <a:blip r:embed="rId2"/>
          <a:srcRect t="11777" b="-1"/>
          <a:stretch/>
        </p:blipFill>
        <p:spPr>
          <a:xfrm>
            <a:off x="264579" y="1819373"/>
            <a:ext cx="11662842" cy="4317476"/>
          </a:xfrm>
          <a:prstGeom prst="rect">
            <a:avLst/>
          </a:prstGeom>
        </p:spPr>
      </p:pic>
    </p:spTree>
    <p:extLst>
      <p:ext uri="{BB962C8B-B14F-4D97-AF65-F5344CB8AC3E}">
        <p14:creationId xmlns:p14="http://schemas.microsoft.com/office/powerpoint/2010/main" val="3535185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00A55-24AE-92AD-4C79-19C53455E1EF}"/>
              </a:ext>
            </a:extLst>
          </p:cNvPr>
          <p:cNvPicPr>
            <a:picLocks noChangeAspect="1"/>
          </p:cNvPicPr>
          <p:nvPr/>
        </p:nvPicPr>
        <p:blipFill>
          <a:blip r:embed="rId2"/>
          <a:stretch>
            <a:fillRect/>
          </a:stretch>
        </p:blipFill>
        <p:spPr>
          <a:xfrm>
            <a:off x="2256533" y="798716"/>
            <a:ext cx="7678934" cy="5260568"/>
          </a:xfrm>
          <a:prstGeom prst="rect">
            <a:avLst/>
          </a:prstGeom>
        </p:spPr>
      </p:pic>
    </p:spTree>
    <p:extLst>
      <p:ext uri="{BB962C8B-B14F-4D97-AF65-F5344CB8AC3E}">
        <p14:creationId xmlns:p14="http://schemas.microsoft.com/office/powerpoint/2010/main" val="3796331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8240-3040-EFBD-DF44-F30E11B0545E}"/>
              </a:ext>
            </a:extLst>
          </p:cNvPr>
          <p:cNvSpPr>
            <a:spLocks noGrp="1"/>
          </p:cNvSpPr>
          <p:nvPr>
            <p:ph type="title"/>
          </p:nvPr>
        </p:nvSpPr>
        <p:spPr/>
        <p:txBody>
          <a:bodyPr/>
          <a:lstStyle/>
          <a:p>
            <a:r>
              <a:rPr lang="en-IN" b="1" dirty="0"/>
              <a:t>Rules Based vs Expert Systems</a:t>
            </a:r>
            <a:endParaRPr lang="en-US" b="1" dirty="0"/>
          </a:p>
        </p:txBody>
      </p:sp>
      <p:sp>
        <p:nvSpPr>
          <p:cNvPr id="3" name="Content Placeholder 2">
            <a:extLst>
              <a:ext uri="{FF2B5EF4-FFF2-40B4-BE49-F238E27FC236}">
                <a16:creationId xmlns:a16="http://schemas.microsoft.com/office/drawing/2014/main" id="{666BAF14-5801-2EDD-32AB-B64B648D5ABD}"/>
              </a:ext>
            </a:extLst>
          </p:cNvPr>
          <p:cNvSpPr>
            <a:spLocks noGrp="1"/>
          </p:cNvSpPr>
          <p:nvPr>
            <p:ph idx="1"/>
          </p:nvPr>
        </p:nvSpPr>
        <p:spPr>
          <a:xfrm>
            <a:off x="838200" y="2013884"/>
            <a:ext cx="10515600" cy="4351338"/>
          </a:xfrm>
        </p:spPr>
        <p:txBody>
          <a:bodyPr>
            <a:normAutofit fontScale="85000" lnSpcReduction="20000"/>
          </a:bodyPr>
          <a:lstStyle/>
          <a:p>
            <a:pPr marL="0" indent="0" algn="just">
              <a:buNone/>
            </a:pPr>
            <a:r>
              <a:rPr lang="en-US" b="1" dirty="0"/>
              <a:t>Rules-Based Systems:</a:t>
            </a:r>
          </a:p>
          <a:p>
            <a:pPr marL="0" indent="0" algn="just">
              <a:buNone/>
            </a:pPr>
            <a:r>
              <a:rPr lang="en-US" dirty="0"/>
              <a:t>A rules-based system is a type of software that uses a set of predefined rules to make decisions or perform actions. These rules are typically expressed in the form of "if-then" statements, where certain conditions trigger specific actions. Rules-based systems are widely used in various domains for decision support and automation.</a:t>
            </a:r>
          </a:p>
          <a:p>
            <a:pPr marL="0" indent="0" algn="just">
              <a:buNone/>
            </a:pPr>
            <a:endParaRPr lang="en-US" dirty="0"/>
          </a:p>
          <a:p>
            <a:pPr marL="0" indent="0" algn="just">
              <a:buNone/>
            </a:pPr>
            <a:r>
              <a:rPr lang="en-US" b="1" dirty="0"/>
              <a:t>Expert Systems:</a:t>
            </a:r>
          </a:p>
          <a:p>
            <a:pPr marL="0" indent="0" algn="just">
              <a:buNone/>
            </a:pPr>
            <a:r>
              <a:rPr lang="en-US" dirty="0"/>
              <a:t>An expert system is a type of artificial intelligence (AI) system designed to emulate the decision-making ability of a human expert in a specific domain. It uses a knowledge base of facts and heuristics to draw inferences and make decisions. Expert systems are particularly valuable in situations where human expertise is critical but may not be readily available.</a:t>
            </a:r>
          </a:p>
        </p:txBody>
      </p:sp>
    </p:spTree>
    <p:extLst>
      <p:ext uri="{BB962C8B-B14F-4D97-AF65-F5344CB8AC3E}">
        <p14:creationId xmlns:p14="http://schemas.microsoft.com/office/powerpoint/2010/main" val="3286182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5AC3-56D5-C41D-C073-7B0A930F684E}"/>
              </a:ext>
            </a:extLst>
          </p:cNvPr>
          <p:cNvSpPr>
            <a:spLocks noGrp="1"/>
          </p:cNvSpPr>
          <p:nvPr>
            <p:ph type="title"/>
          </p:nvPr>
        </p:nvSpPr>
        <p:spPr/>
        <p:txBody>
          <a:bodyPr/>
          <a:lstStyle/>
          <a:p>
            <a:r>
              <a:rPr lang="en-IN" b="1" dirty="0"/>
              <a:t>An Expert System Composition and Operation</a:t>
            </a:r>
            <a:endParaRPr lang="en-US" b="1" dirty="0"/>
          </a:p>
        </p:txBody>
      </p:sp>
      <p:pic>
        <p:nvPicPr>
          <p:cNvPr id="5" name="Content Placeholder 4">
            <a:extLst>
              <a:ext uri="{FF2B5EF4-FFF2-40B4-BE49-F238E27FC236}">
                <a16:creationId xmlns:a16="http://schemas.microsoft.com/office/drawing/2014/main" id="{D1902220-1D4D-762D-E8D3-7647B54A5E3B}"/>
              </a:ext>
            </a:extLst>
          </p:cNvPr>
          <p:cNvPicPr>
            <a:picLocks noGrp="1" noChangeAspect="1"/>
          </p:cNvPicPr>
          <p:nvPr>
            <p:ph idx="1"/>
          </p:nvPr>
        </p:nvPicPr>
        <p:blipFill>
          <a:blip r:embed="rId2"/>
          <a:stretch>
            <a:fillRect/>
          </a:stretch>
        </p:blipFill>
        <p:spPr>
          <a:xfrm>
            <a:off x="1243500" y="1782533"/>
            <a:ext cx="9059539" cy="3953427"/>
          </a:xfrm>
        </p:spPr>
      </p:pic>
    </p:spTree>
    <p:extLst>
      <p:ext uri="{BB962C8B-B14F-4D97-AF65-F5344CB8AC3E}">
        <p14:creationId xmlns:p14="http://schemas.microsoft.com/office/powerpoint/2010/main" val="2139513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830DC-6A35-872D-701C-041F3D84C4ED}"/>
              </a:ext>
            </a:extLst>
          </p:cNvPr>
          <p:cNvSpPr>
            <a:spLocks noGrp="1"/>
          </p:cNvSpPr>
          <p:nvPr>
            <p:ph idx="1"/>
          </p:nvPr>
        </p:nvSpPr>
        <p:spPr>
          <a:xfrm>
            <a:off x="481853" y="714001"/>
            <a:ext cx="11228294" cy="5704728"/>
          </a:xfrm>
        </p:spPr>
        <p:txBody>
          <a:bodyPr>
            <a:normAutofit/>
          </a:bodyPr>
          <a:lstStyle/>
          <a:p>
            <a:pPr marL="0" indent="0" algn="just">
              <a:buNone/>
            </a:pPr>
            <a:r>
              <a:rPr lang="en-IN" sz="2000" dirty="0"/>
              <a:t>The basic structure of an expert system consists of the following parts. </a:t>
            </a:r>
          </a:p>
          <a:p>
            <a:pPr algn="just"/>
            <a:r>
              <a:rPr lang="en-IN" sz="2000" dirty="0"/>
              <a:t>The knowledge base of rules. </a:t>
            </a:r>
          </a:p>
          <a:p>
            <a:pPr algn="just"/>
            <a:r>
              <a:rPr lang="en-IN" sz="2000" dirty="0"/>
              <a:t>The database of facts, </a:t>
            </a:r>
          </a:p>
          <a:p>
            <a:pPr algn="just"/>
            <a:r>
              <a:rPr lang="en-IN" sz="2000" dirty="0"/>
              <a:t>the inference engine,</a:t>
            </a:r>
          </a:p>
          <a:p>
            <a:pPr algn="just"/>
            <a:r>
              <a:rPr lang="en-IN" sz="2000" dirty="0"/>
              <a:t>the interpreter, </a:t>
            </a:r>
          </a:p>
          <a:p>
            <a:pPr algn="just"/>
            <a:r>
              <a:rPr lang="en-IN" sz="2000" dirty="0"/>
              <a:t>and the human computer interaction interface. </a:t>
            </a:r>
          </a:p>
          <a:p>
            <a:pPr algn="just"/>
            <a:r>
              <a:rPr lang="en-IN" sz="2000" dirty="0"/>
              <a:t>The knowledge base is used to store an expert system expertise, including the database of facts and the rules employed to process them with the inference engine. It should be able to acquire new knowledge, expressing and storing knowledge in a way that the computer can accomplish. </a:t>
            </a:r>
          </a:p>
          <a:p>
            <a:pPr algn="just"/>
            <a:r>
              <a:rPr lang="en-IN" sz="2000" dirty="0"/>
              <a:t>The inference engine matches the facts in the database with the rules from the knowledge base and derives new information which is placed back in the database. </a:t>
            </a:r>
          </a:p>
          <a:p>
            <a:pPr algn="just"/>
            <a:r>
              <a:rPr lang="en-IN" sz="2000" dirty="0"/>
              <a:t>The explanation facilities are responsible for interpreting the results of the inference engine output. Including explaining the correctness and reason of the conclusion to the user. That is done through a specialised user interface. </a:t>
            </a:r>
          </a:p>
        </p:txBody>
      </p:sp>
    </p:spTree>
    <p:extLst>
      <p:ext uri="{BB962C8B-B14F-4D97-AF65-F5344CB8AC3E}">
        <p14:creationId xmlns:p14="http://schemas.microsoft.com/office/powerpoint/2010/main" val="3741984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2900-C3A8-3B0D-D61A-32C9C45CBFED}"/>
              </a:ext>
            </a:extLst>
          </p:cNvPr>
          <p:cNvSpPr>
            <a:spLocks noGrp="1"/>
          </p:cNvSpPr>
          <p:nvPr>
            <p:ph type="title"/>
          </p:nvPr>
        </p:nvSpPr>
        <p:spPr/>
        <p:txBody>
          <a:bodyPr>
            <a:normAutofit/>
          </a:bodyPr>
          <a:lstStyle/>
          <a:p>
            <a:r>
              <a:rPr lang="en-US" b="1" dirty="0">
                <a:latin typeface="Arial Black" panose="020B0A04020102020204" pitchFamily="34" charset="0"/>
              </a:rPr>
              <a:t>Changing Landscape</a:t>
            </a:r>
          </a:p>
        </p:txBody>
      </p:sp>
      <p:graphicFrame>
        <p:nvGraphicFramePr>
          <p:cNvPr id="5" name="Content Placeholder 2">
            <a:extLst>
              <a:ext uri="{FF2B5EF4-FFF2-40B4-BE49-F238E27FC236}">
                <a16:creationId xmlns:a16="http://schemas.microsoft.com/office/drawing/2014/main" id="{7A2A28A2-58DF-F941-811D-F1545CAC124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738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7CA31-856E-73F5-F253-99B0D4B5765E}"/>
              </a:ext>
            </a:extLst>
          </p:cNvPr>
          <p:cNvSpPr>
            <a:spLocks noGrp="1"/>
          </p:cNvSpPr>
          <p:nvPr>
            <p:ph idx="1"/>
          </p:nvPr>
        </p:nvSpPr>
        <p:spPr>
          <a:xfrm>
            <a:off x="757517" y="1368425"/>
            <a:ext cx="10515600" cy="4351338"/>
          </a:xfrm>
        </p:spPr>
        <p:txBody>
          <a:bodyPr>
            <a:normAutofit/>
          </a:bodyPr>
          <a:lstStyle/>
          <a:p>
            <a:pPr algn="just"/>
            <a:r>
              <a:rPr lang="en-IN" sz="2400" dirty="0"/>
              <a:t>The knowledge base consists of rules, the term rule in AI which is the most commonly used type of knowledge representation can be defined as an IF-THEN structure that relates, given information or facts in the IF Part to some action in the THEN part.</a:t>
            </a:r>
          </a:p>
          <a:p>
            <a:pPr algn="just"/>
            <a:r>
              <a:rPr lang="en-IN" sz="2400" dirty="0"/>
              <a:t>A rule provides some description of how to solve a problem. </a:t>
            </a:r>
          </a:p>
          <a:p>
            <a:pPr algn="just"/>
            <a:r>
              <a:rPr lang="en-IN" sz="2400" dirty="0"/>
              <a:t>Rules are relatively easy to create an understand. </a:t>
            </a:r>
          </a:p>
          <a:p>
            <a:pPr algn="just"/>
            <a:r>
              <a:rPr lang="en-IN" sz="2400" dirty="0"/>
              <a:t>Any rule consists of 2 parts. The IF Part called the </a:t>
            </a:r>
            <a:r>
              <a:rPr lang="en-IN" sz="2400" b="1" dirty="0"/>
              <a:t>antecedent</a:t>
            </a:r>
            <a:r>
              <a:rPr lang="en-IN" sz="2400" dirty="0"/>
              <a:t> and the THEN part called the </a:t>
            </a:r>
            <a:r>
              <a:rPr lang="en-IN" sz="2400" b="1" dirty="0"/>
              <a:t>consequent</a:t>
            </a:r>
            <a:r>
              <a:rPr lang="en-IN" sz="2400" dirty="0"/>
              <a:t>. It has the following generic format. </a:t>
            </a:r>
          </a:p>
          <a:p>
            <a:pPr marL="0" indent="0" algn="ctr">
              <a:buNone/>
            </a:pPr>
            <a:r>
              <a:rPr lang="en-IN" sz="2400" dirty="0"/>
              <a:t>IF antecedent THEN consequent.</a:t>
            </a:r>
            <a:endParaRPr lang="en-US" sz="2400" dirty="0"/>
          </a:p>
          <a:p>
            <a:endParaRPr lang="en-US" sz="3200" dirty="0"/>
          </a:p>
        </p:txBody>
      </p:sp>
    </p:spTree>
    <p:extLst>
      <p:ext uri="{BB962C8B-B14F-4D97-AF65-F5344CB8AC3E}">
        <p14:creationId xmlns:p14="http://schemas.microsoft.com/office/powerpoint/2010/main" val="2714746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DC936-2901-9CB1-7810-EBE48947416D}"/>
              </a:ext>
            </a:extLst>
          </p:cNvPr>
          <p:cNvPicPr>
            <a:picLocks noChangeAspect="1"/>
          </p:cNvPicPr>
          <p:nvPr/>
        </p:nvPicPr>
        <p:blipFill>
          <a:blip r:embed="rId2"/>
          <a:stretch>
            <a:fillRect/>
          </a:stretch>
        </p:blipFill>
        <p:spPr>
          <a:xfrm>
            <a:off x="885098" y="911716"/>
            <a:ext cx="10421804" cy="1867161"/>
          </a:xfrm>
          <a:prstGeom prst="rect">
            <a:avLst/>
          </a:prstGeom>
        </p:spPr>
      </p:pic>
      <p:pic>
        <p:nvPicPr>
          <p:cNvPr id="7" name="Picture 6">
            <a:extLst>
              <a:ext uri="{FF2B5EF4-FFF2-40B4-BE49-F238E27FC236}">
                <a16:creationId xmlns:a16="http://schemas.microsoft.com/office/drawing/2014/main" id="{773B5C06-D445-2241-F1C0-5AC3400B899A}"/>
              </a:ext>
            </a:extLst>
          </p:cNvPr>
          <p:cNvPicPr>
            <a:picLocks noChangeAspect="1"/>
          </p:cNvPicPr>
          <p:nvPr/>
        </p:nvPicPr>
        <p:blipFill>
          <a:blip r:embed="rId3"/>
          <a:stretch>
            <a:fillRect/>
          </a:stretch>
        </p:blipFill>
        <p:spPr>
          <a:xfrm>
            <a:off x="885098" y="2654495"/>
            <a:ext cx="10297962" cy="1190791"/>
          </a:xfrm>
          <a:prstGeom prst="rect">
            <a:avLst/>
          </a:prstGeom>
        </p:spPr>
      </p:pic>
      <p:pic>
        <p:nvPicPr>
          <p:cNvPr id="9" name="Picture 8">
            <a:extLst>
              <a:ext uri="{FF2B5EF4-FFF2-40B4-BE49-F238E27FC236}">
                <a16:creationId xmlns:a16="http://schemas.microsoft.com/office/drawing/2014/main" id="{C661272E-D22A-20AE-DEC6-77EC73768F0D}"/>
              </a:ext>
            </a:extLst>
          </p:cNvPr>
          <p:cNvPicPr>
            <a:picLocks noChangeAspect="1"/>
          </p:cNvPicPr>
          <p:nvPr/>
        </p:nvPicPr>
        <p:blipFill>
          <a:blip r:embed="rId4"/>
          <a:stretch>
            <a:fillRect/>
          </a:stretch>
        </p:blipFill>
        <p:spPr>
          <a:xfrm>
            <a:off x="999413" y="3983860"/>
            <a:ext cx="10193173" cy="1962424"/>
          </a:xfrm>
          <a:prstGeom prst="rect">
            <a:avLst/>
          </a:prstGeom>
        </p:spPr>
      </p:pic>
    </p:spTree>
    <p:extLst>
      <p:ext uri="{BB962C8B-B14F-4D97-AF65-F5344CB8AC3E}">
        <p14:creationId xmlns:p14="http://schemas.microsoft.com/office/powerpoint/2010/main" val="1005028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49BAF-FB39-94AD-238A-2ED2F65B5EA6}"/>
              </a:ext>
            </a:extLst>
          </p:cNvPr>
          <p:cNvPicPr>
            <a:picLocks noChangeAspect="1"/>
          </p:cNvPicPr>
          <p:nvPr/>
        </p:nvPicPr>
        <p:blipFill>
          <a:blip r:embed="rId2"/>
          <a:stretch>
            <a:fillRect/>
          </a:stretch>
        </p:blipFill>
        <p:spPr>
          <a:xfrm>
            <a:off x="1032756" y="1748955"/>
            <a:ext cx="10126488" cy="2905530"/>
          </a:xfrm>
          <a:prstGeom prst="rect">
            <a:avLst/>
          </a:prstGeom>
        </p:spPr>
      </p:pic>
    </p:spTree>
    <p:extLst>
      <p:ext uri="{BB962C8B-B14F-4D97-AF65-F5344CB8AC3E}">
        <p14:creationId xmlns:p14="http://schemas.microsoft.com/office/powerpoint/2010/main" val="2127543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758439-5598-D1C7-87CC-E05D13C58BD8}"/>
              </a:ext>
            </a:extLst>
          </p:cNvPr>
          <p:cNvPicPr>
            <a:picLocks noChangeAspect="1"/>
          </p:cNvPicPr>
          <p:nvPr/>
        </p:nvPicPr>
        <p:blipFill>
          <a:blip r:embed="rId2"/>
          <a:stretch>
            <a:fillRect/>
          </a:stretch>
        </p:blipFill>
        <p:spPr>
          <a:xfrm>
            <a:off x="1164930" y="194811"/>
            <a:ext cx="10088383" cy="6468378"/>
          </a:xfrm>
          <a:prstGeom prst="rect">
            <a:avLst/>
          </a:prstGeom>
        </p:spPr>
      </p:pic>
    </p:spTree>
    <p:extLst>
      <p:ext uri="{BB962C8B-B14F-4D97-AF65-F5344CB8AC3E}">
        <p14:creationId xmlns:p14="http://schemas.microsoft.com/office/powerpoint/2010/main" val="1240884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8D3C89-923D-8D5F-95DA-D5DE98D665C9}"/>
              </a:ext>
            </a:extLst>
          </p:cNvPr>
          <p:cNvPicPr>
            <a:picLocks noChangeAspect="1"/>
          </p:cNvPicPr>
          <p:nvPr/>
        </p:nvPicPr>
        <p:blipFill>
          <a:blip r:embed="rId2"/>
          <a:stretch>
            <a:fillRect/>
          </a:stretch>
        </p:blipFill>
        <p:spPr>
          <a:xfrm>
            <a:off x="2047310" y="228153"/>
            <a:ext cx="8097380" cy="6401693"/>
          </a:xfrm>
          <a:prstGeom prst="rect">
            <a:avLst/>
          </a:prstGeom>
        </p:spPr>
      </p:pic>
    </p:spTree>
    <p:extLst>
      <p:ext uri="{BB962C8B-B14F-4D97-AF65-F5344CB8AC3E}">
        <p14:creationId xmlns:p14="http://schemas.microsoft.com/office/powerpoint/2010/main" val="761844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6DEDE-67AD-A225-47E9-3500E8E1C120}"/>
              </a:ext>
            </a:extLst>
          </p:cNvPr>
          <p:cNvPicPr>
            <a:picLocks noChangeAspect="1"/>
          </p:cNvPicPr>
          <p:nvPr/>
        </p:nvPicPr>
        <p:blipFill>
          <a:blip r:embed="rId2"/>
          <a:stretch>
            <a:fillRect/>
          </a:stretch>
        </p:blipFill>
        <p:spPr>
          <a:xfrm>
            <a:off x="2052073" y="242443"/>
            <a:ext cx="8087854" cy="6373114"/>
          </a:xfrm>
          <a:prstGeom prst="rect">
            <a:avLst/>
          </a:prstGeom>
        </p:spPr>
      </p:pic>
    </p:spTree>
    <p:extLst>
      <p:ext uri="{BB962C8B-B14F-4D97-AF65-F5344CB8AC3E}">
        <p14:creationId xmlns:p14="http://schemas.microsoft.com/office/powerpoint/2010/main" val="490397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082D-FAC5-7638-2230-E918997FB8F4}"/>
              </a:ext>
            </a:extLst>
          </p:cNvPr>
          <p:cNvSpPr>
            <a:spLocks noGrp="1"/>
          </p:cNvSpPr>
          <p:nvPr>
            <p:ph type="title"/>
          </p:nvPr>
        </p:nvSpPr>
        <p:spPr/>
        <p:txBody>
          <a:bodyPr/>
          <a:lstStyle/>
          <a:p>
            <a:r>
              <a:rPr lang="en-US" b="1" dirty="0"/>
              <a:t>Humans Vs Expert Systems Vs Conventional Programming Approaches</a:t>
            </a:r>
          </a:p>
        </p:txBody>
      </p:sp>
      <p:sp>
        <p:nvSpPr>
          <p:cNvPr id="3" name="Content Placeholder 2">
            <a:extLst>
              <a:ext uri="{FF2B5EF4-FFF2-40B4-BE49-F238E27FC236}">
                <a16:creationId xmlns:a16="http://schemas.microsoft.com/office/drawing/2014/main" id="{CF382A34-8F5F-E633-D071-2561B01D562A}"/>
              </a:ext>
            </a:extLst>
          </p:cNvPr>
          <p:cNvSpPr>
            <a:spLocks noGrp="1"/>
          </p:cNvSpPr>
          <p:nvPr>
            <p:ph idx="1"/>
          </p:nvPr>
        </p:nvSpPr>
        <p:spPr/>
        <p:txBody>
          <a:bodyPr>
            <a:normAutofit fontScale="77500" lnSpcReduction="20000"/>
          </a:bodyPr>
          <a:lstStyle/>
          <a:p>
            <a:pPr marL="0" indent="0" algn="just">
              <a:buNone/>
            </a:pPr>
            <a:r>
              <a:rPr lang="en-US" b="0" i="0" dirty="0">
                <a:effectLst/>
                <a:latin typeface="Söhne"/>
              </a:rPr>
              <a:t>Human, Expert System, and Conventional Programming approaches are three different ways to solve problems or perform tasks, each with its own characteristics and applications. Here's a comparison of these approaches:</a:t>
            </a:r>
          </a:p>
          <a:p>
            <a:pPr marL="0" indent="0" algn="l">
              <a:buNone/>
            </a:pPr>
            <a:endParaRPr lang="en-US" b="0" i="0" dirty="0">
              <a:effectLst/>
              <a:latin typeface="Söhne"/>
            </a:endParaRPr>
          </a:p>
          <a:p>
            <a:pPr algn="l">
              <a:buFont typeface="+mj-lt"/>
              <a:buAutoNum type="arabicPeriod"/>
            </a:pPr>
            <a:r>
              <a:rPr lang="en-US" b="1" i="0" dirty="0">
                <a:effectLst/>
                <a:latin typeface="Söhne"/>
              </a:rPr>
              <a:t>Nature of Decision-Making:</a:t>
            </a:r>
            <a:endParaRPr lang="en-US" b="0" i="0" dirty="0">
              <a:effectLst/>
              <a:latin typeface="Söhne"/>
            </a:endParaRPr>
          </a:p>
          <a:p>
            <a:pPr lvl="1"/>
            <a:r>
              <a:rPr lang="en-US" b="1" i="0" dirty="0">
                <a:effectLst/>
                <a:latin typeface="Söhne"/>
              </a:rPr>
              <a:t>Human:</a:t>
            </a:r>
            <a:r>
              <a:rPr lang="en-US" b="0" i="0" dirty="0">
                <a:effectLst/>
                <a:latin typeface="Söhne"/>
              </a:rPr>
              <a:t> Relies on human intuition, experience, and cognitive abilities to make decisions.</a:t>
            </a:r>
          </a:p>
          <a:p>
            <a:pPr lvl="1"/>
            <a:r>
              <a:rPr lang="en-US" b="1" i="0" dirty="0">
                <a:effectLst/>
                <a:latin typeface="Söhne"/>
              </a:rPr>
              <a:t>Expert System:</a:t>
            </a:r>
            <a:r>
              <a:rPr lang="en-US" b="0" i="0" dirty="0">
                <a:effectLst/>
                <a:latin typeface="Söhne"/>
              </a:rPr>
              <a:t> Uses predefined rules and knowledge base to make decisions, mimicking human expertise.</a:t>
            </a:r>
          </a:p>
          <a:p>
            <a:pPr lvl="1"/>
            <a:r>
              <a:rPr lang="en-US" b="1" i="0" dirty="0">
                <a:effectLst/>
                <a:latin typeface="Söhne"/>
              </a:rPr>
              <a:t>Conventional Programming:</a:t>
            </a:r>
            <a:r>
              <a:rPr lang="en-US" b="0" i="0" dirty="0">
                <a:effectLst/>
                <a:latin typeface="Söhne"/>
              </a:rPr>
              <a:t> Follows a set of predetermined instructions to make decisions.</a:t>
            </a:r>
          </a:p>
          <a:p>
            <a:pPr marL="457200" lvl="1" indent="0" algn="l">
              <a:buNone/>
            </a:pPr>
            <a:endParaRPr lang="en-US" b="0" i="0" dirty="0">
              <a:effectLst/>
              <a:latin typeface="Söhne"/>
            </a:endParaRPr>
          </a:p>
          <a:p>
            <a:pPr algn="l">
              <a:buFont typeface="+mj-lt"/>
              <a:buAutoNum type="arabicPeriod"/>
            </a:pPr>
            <a:r>
              <a:rPr lang="en-US" b="1" i="0" dirty="0">
                <a:effectLst/>
                <a:latin typeface="Söhne"/>
              </a:rPr>
              <a:t>Knowledge Representation:</a:t>
            </a:r>
            <a:endParaRPr lang="en-US" b="0" i="0" dirty="0">
              <a:effectLst/>
              <a:latin typeface="Söhne"/>
            </a:endParaRPr>
          </a:p>
          <a:p>
            <a:pPr lvl="1"/>
            <a:r>
              <a:rPr lang="en-US" b="1" i="0" dirty="0">
                <a:effectLst/>
                <a:latin typeface="Söhne"/>
              </a:rPr>
              <a:t>Human:</a:t>
            </a:r>
            <a:r>
              <a:rPr lang="en-US" b="0" i="0" dirty="0">
                <a:effectLst/>
                <a:latin typeface="Söhne"/>
              </a:rPr>
              <a:t> Knowledge is acquired through experience, learning, and intuition.</a:t>
            </a:r>
          </a:p>
          <a:p>
            <a:pPr lvl="1"/>
            <a:r>
              <a:rPr lang="en-US" b="1" i="0" dirty="0">
                <a:effectLst/>
                <a:latin typeface="Söhne"/>
              </a:rPr>
              <a:t>Expert System:</a:t>
            </a:r>
            <a:r>
              <a:rPr lang="en-US" b="0" i="0" dirty="0">
                <a:effectLst/>
                <a:latin typeface="Söhne"/>
              </a:rPr>
              <a:t> Knowledge is explicitly represented in a knowledge base using rules, facts, and inference mechanisms.</a:t>
            </a:r>
          </a:p>
          <a:p>
            <a:pPr lvl="1"/>
            <a:r>
              <a:rPr lang="en-US" b="1" i="0" dirty="0">
                <a:effectLst/>
                <a:latin typeface="Söhne"/>
              </a:rPr>
              <a:t>Conventional Programming:</a:t>
            </a:r>
            <a:r>
              <a:rPr lang="en-US" b="0" i="0" dirty="0">
                <a:effectLst/>
                <a:latin typeface="Söhne"/>
              </a:rPr>
              <a:t> Knowledge is encoded in the form of algorithms and data structures.</a:t>
            </a:r>
          </a:p>
          <a:p>
            <a:endParaRPr lang="en-US" dirty="0"/>
          </a:p>
        </p:txBody>
      </p:sp>
    </p:spTree>
    <p:extLst>
      <p:ext uri="{BB962C8B-B14F-4D97-AF65-F5344CB8AC3E}">
        <p14:creationId xmlns:p14="http://schemas.microsoft.com/office/powerpoint/2010/main" val="83284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8AA497-7773-CD8F-70CC-49AD70189F5E}"/>
              </a:ext>
            </a:extLst>
          </p:cNvPr>
          <p:cNvSpPr txBox="1"/>
          <p:nvPr/>
        </p:nvSpPr>
        <p:spPr>
          <a:xfrm>
            <a:off x="407894" y="628233"/>
            <a:ext cx="11376212" cy="5601533"/>
          </a:xfrm>
          <a:prstGeom prst="rect">
            <a:avLst/>
          </a:prstGeom>
          <a:noFill/>
        </p:spPr>
        <p:txBody>
          <a:bodyPr wrap="square">
            <a:spAutoFit/>
          </a:bodyPr>
          <a:lstStyle/>
          <a:p>
            <a:pPr algn="l"/>
            <a:r>
              <a:rPr lang="en-US" sz="2000" b="1" i="0" dirty="0">
                <a:effectLst/>
                <a:latin typeface="Söhne"/>
              </a:rPr>
              <a:t>3. Flexibility and Adaptability:</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Adaptable to new and unforeseen situations, can learn and adjust based on experience.</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Relatively rigid, may struggle with unforeseen situations unless explicitly programmed for them.</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Lacks flexibility, requires code modification for adapting to new scenarios.</a:t>
            </a:r>
          </a:p>
          <a:p>
            <a:pPr lvl="1" algn="l"/>
            <a:endParaRPr lang="en-US" sz="2000" b="0" i="0" dirty="0">
              <a:effectLst/>
              <a:latin typeface="Söhne"/>
            </a:endParaRPr>
          </a:p>
          <a:p>
            <a:pPr algn="l"/>
            <a:r>
              <a:rPr lang="en-US" sz="2000" b="1" i="0" dirty="0">
                <a:effectLst/>
                <a:latin typeface="Söhne"/>
              </a:rPr>
              <a:t>4. Problem-solving Approach:</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Holistic and adaptable approach, able to handle complex and ambiguous situations.</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Rule-based reasoning and pattern recognition, suited for well-defined problems within a specific domain.</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Algorithmic approach, suitable for problems with well-defined logic and clear step-by-step solutions.</a:t>
            </a:r>
            <a:endParaRPr lang="en-US" sz="2000" dirty="0">
              <a:latin typeface="Söhne"/>
            </a:endParaRPr>
          </a:p>
          <a:p>
            <a:pPr lvl="1" algn="l"/>
            <a:endParaRPr lang="en-US" sz="2000" b="0" i="0" dirty="0">
              <a:effectLst/>
              <a:latin typeface="Söhne"/>
            </a:endParaRPr>
          </a:p>
          <a:p>
            <a:pPr algn="l"/>
            <a:r>
              <a:rPr lang="en-US" sz="2000" b="1" i="0" dirty="0">
                <a:effectLst/>
                <a:latin typeface="Söhne"/>
              </a:rPr>
              <a:t>5. Learning Capability:</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Constantly learning and adapting through experience.</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Limited learning ability, typically requires human intervention to update knowledge.</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Static and does not inherently learn from data or experience.</a:t>
            </a:r>
          </a:p>
        </p:txBody>
      </p:sp>
    </p:spTree>
    <p:extLst>
      <p:ext uri="{BB962C8B-B14F-4D97-AF65-F5344CB8AC3E}">
        <p14:creationId xmlns:p14="http://schemas.microsoft.com/office/powerpoint/2010/main" val="552090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AE973-88FE-105D-5CAC-33DA470091CB}"/>
              </a:ext>
            </a:extLst>
          </p:cNvPr>
          <p:cNvSpPr txBox="1"/>
          <p:nvPr/>
        </p:nvSpPr>
        <p:spPr>
          <a:xfrm>
            <a:off x="703729" y="612844"/>
            <a:ext cx="10784542" cy="5632311"/>
          </a:xfrm>
          <a:prstGeom prst="rect">
            <a:avLst/>
          </a:prstGeom>
          <a:noFill/>
        </p:spPr>
        <p:txBody>
          <a:bodyPr wrap="square">
            <a:spAutoFit/>
          </a:bodyPr>
          <a:lstStyle/>
          <a:p>
            <a:pPr algn="l"/>
            <a:r>
              <a:rPr lang="en-US" sz="2000" b="1" i="0" dirty="0">
                <a:effectLst/>
                <a:latin typeface="Söhne"/>
              </a:rPr>
              <a:t>6. Domain of Application:</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Universal applicability across a wide range of domains.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Specific to a well-defined domain where expertise can be codified.</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General-purpose and applicable to a wide variety of tasks.</a:t>
            </a:r>
          </a:p>
          <a:p>
            <a:pPr lvl="1" algn="just"/>
            <a:endParaRPr lang="en-US" sz="2000" b="0" i="0" dirty="0">
              <a:effectLst/>
              <a:latin typeface="Söhne"/>
            </a:endParaRPr>
          </a:p>
          <a:p>
            <a:pPr algn="just"/>
            <a:r>
              <a:rPr lang="en-US" sz="2000" b="1" i="0" dirty="0">
                <a:effectLst/>
                <a:latin typeface="Söhne"/>
              </a:rPr>
              <a:t>7. Development Time and Effort:</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High development time, but adaptable and capable of handling diverse tasks.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Initial development time may be high, but once developed, it can provide consistent performance.</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Moderate to high development time, depending on the complexity of the problem.</a:t>
            </a:r>
          </a:p>
          <a:p>
            <a:pPr lvl="1" algn="l"/>
            <a:endParaRPr lang="en-US" sz="2000" b="0" i="0" dirty="0">
              <a:effectLst/>
              <a:latin typeface="Söhne"/>
            </a:endParaRPr>
          </a:p>
          <a:p>
            <a:pPr algn="l"/>
            <a:r>
              <a:rPr lang="en-US" sz="2000" b="1" i="0" dirty="0">
                <a:effectLst/>
                <a:latin typeface="Söhne"/>
              </a:rPr>
              <a:t>8. Debugging and Maintenance:</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Adaptable to changing conditions but may be prone to errors and biases.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Debugging and maintenance are relatively easier compared to conventional programming, as changes can often be made in the knowledge base.</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Debugging and maintenance can be complex, especially for large systems.</a:t>
            </a:r>
          </a:p>
        </p:txBody>
      </p:sp>
    </p:spTree>
    <p:extLst>
      <p:ext uri="{BB962C8B-B14F-4D97-AF65-F5344CB8AC3E}">
        <p14:creationId xmlns:p14="http://schemas.microsoft.com/office/powerpoint/2010/main" val="2875233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BBE64-0A46-A819-FCF3-A538C1B81304}"/>
              </a:ext>
            </a:extLst>
          </p:cNvPr>
          <p:cNvPicPr>
            <a:picLocks noChangeAspect="1"/>
          </p:cNvPicPr>
          <p:nvPr/>
        </p:nvPicPr>
        <p:blipFill>
          <a:blip r:embed="rId2"/>
          <a:stretch>
            <a:fillRect/>
          </a:stretch>
        </p:blipFill>
        <p:spPr>
          <a:xfrm>
            <a:off x="1649468" y="0"/>
            <a:ext cx="8893064" cy="6858000"/>
          </a:xfrm>
          <a:prstGeom prst="rect">
            <a:avLst/>
          </a:prstGeom>
        </p:spPr>
      </p:pic>
    </p:spTree>
    <p:extLst>
      <p:ext uri="{BB962C8B-B14F-4D97-AF65-F5344CB8AC3E}">
        <p14:creationId xmlns:p14="http://schemas.microsoft.com/office/powerpoint/2010/main" val="173913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network&#10;&#10;Description automatically generated">
            <a:extLst>
              <a:ext uri="{FF2B5EF4-FFF2-40B4-BE49-F238E27FC236}">
                <a16:creationId xmlns:a16="http://schemas.microsoft.com/office/drawing/2014/main" id="{68F78BE5-8D12-78E3-A768-EF0FAEB9DD27}"/>
              </a:ext>
            </a:extLst>
          </p:cNvPr>
          <p:cNvPicPr>
            <a:picLocks noChangeAspect="1"/>
          </p:cNvPicPr>
          <p:nvPr/>
        </p:nvPicPr>
        <p:blipFill>
          <a:blip r:embed="rId2"/>
          <a:stretch>
            <a:fillRect/>
          </a:stretch>
        </p:blipFill>
        <p:spPr>
          <a:xfrm>
            <a:off x="3637533" y="713257"/>
            <a:ext cx="768422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BC81D3-6540-9A67-1F9D-58E17A53257D}"/>
              </a:ext>
            </a:extLst>
          </p:cNvPr>
          <p:cNvSpPr txBox="1"/>
          <p:nvPr/>
        </p:nvSpPr>
        <p:spPr>
          <a:xfrm>
            <a:off x="413195" y="1401673"/>
            <a:ext cx="3435598" cy="4478149"/>
          </a:xfrm>
          <a:prstGeom prst="rect">
            <a:avLst/>
          </a:prstGeom>
          <a:noFill/>
        </p:spPr>
        <p:txBody>
          <a:bodyPr wrap="square">
            <a:spAutoFit/>
          </a:bodyPr>
          <a:lstStyle/>
          <a:p>
            <a:pPr marL="285750" indent="-285750" algn="just">
              <a:buFont typeface="Arial" panose="020B0604020202020204" pitchFamily="34" charset="0"/>
              <a:buChar char="•"/>
            </a:pPr>
            <a:r>
              <a:rPr lang="en-US" sz="1900" dirty="0"/>
              <a:t>The proliferation of Internet-connected devices in recent decades has surged. </a:t>
            </a:r>
          </a:p>
          <a:p>
            <a:pPr marL="285750" indent="-285750" algn="just">
              <a:buFont typeface="Arial" panose="020B0604020202020204" pitchFamily="34" charset="0"/>
              <a:buChar char="•"/>
            </a:pPr>
            <a:r>
              <a:rPr lang="en-US" sz="1900" dirty="0"/>
              <a:t>Modern products are designed with high-speed Internet capabilities, generating massive amounts of data that require efficient handling. </a:t>
            </a:r>
          </a:p>
          <a:p>
            <a:pPr marL="285750" indent="-285750" algn="just">
              <a:buFont typeface="Arial" panose="020B0604020202020204" pitchFamily="34" charset="0"/>
              <a:buChar char="•"/>
            </a:pPr>
            <a:r>
              <a:rPr lang="en-US" sz="1900" dirty="0"/>
              <a:t>Despite the benefits, the evolving landscape has also given rise to more intricate cyber exploits, emphasizing the critical need for robust security measures.</a:t>
            </a:r>
          </a:p>
        </p:txBody>
      </p:sp>
    </p:spTree>
    <p:extLst>
      <p:ext uri="{BB962C8B-B14F-4D97-AF65-F5344CB8AC3E}">
        <p14:creationId xmlns:p14="http://schemas.microsoft.com/office/powerpoint/2010/main" val="760382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alphaModFix amt="50000"/>
          </a:blip>
          <a:srcRect t="18954" r="-1" b="380"/>
          <a:stretch/>
        </p:blipFill>
        <p:spPr>
          <a:xfrm>
            <a:off x="20" y="10"/>
            <a:ext cx="12188930" cy="6857990"/>
          </a:xfrm>
          <a:prstGeom prst="rect">
            <a:avLst/>
          </a:prstGeom>
        </p:spPr>
      </p:pic>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Fuzzy Logic</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62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9ED55D-A287-A5E1-D41C-A0B96E74EBBC}"/>
              </a:ext>
            </a:extLst>
          </p:cNvPr>
          <p:cNvSpPr txBox="1"/>
          <p:nvPr/>
        </p:nvSpPr>
        <p:spPr>
          <a:xfrm>
            <a:off x="394449" y="718101"/>
            <a:ext cx="5459507" cy="1754326"/>
          </a:xfrm>
          <a:prstGeom prst="rect">
            <a:avLst/>
          </a:prstGeom>
          <a:noFill/>
        </p:spPr>
        <p:txBody>
          <a:bodyPr wrap="square">
            <a:spAutoFit/>
          </a:bodyPr>
          <a:lstStyle/>
          <a:p>
            <a:pPr algn="just"/>
            <a:r>
              <a:rPr lang="en-US" b="0" i="0" dirty="0">
                <a:solidFill>
                  <a:srgbClr val="333333"/>
                </a:solidFill>
                <a:effectLst/>
                <a:latin typeface="inter-regular"/>
              </a:rPr>
              <a:t>The </a:t>
            </a:r>
            <a:r>
              <a:rPr lang="en-US" b="1" i="0" dirty="0">
                <a:solidFill>
                  <a:srgbClr val="333333"/>
                </a:solidFill>
                <a:effectLst/>
                <a:latin typeface="inter-bold"/>
              </a:rPr>
              <a:t>'Fuzzy'</a:t>
            </a:r>
            <a:r>
              <a:rPr lang="en-US" b="0" i="0" dirty="0">
                <a:solidFill>
                  <a:srgbClr val="333333"/>
                </a:solidFill>
                <a:effectLst/>
                <a:latin typeface="inter-regular"/>
              </a:rPr>
              <a:t> word means the things that are not clear or are vague. Sometimes, we cannot decide in real life that the given problem or statement is either true or false. At that time, this concept provides many values between the true and false and gives the flexibility to find the best solution to that problem.</a:t>
            </a:r>
            <a:endParaRPr lang="en-US" dirty="0"/>
          </a:p>
        </p:txBody>
      </p:sp>
      <p:pic>
        <p:nvPicPr>
          <p:cNvPr id="7" name="Picture 6">
            <a:extLst>
              <a:ext uri="{FF2B5EF4-FFF2-40B4-BE49-F238E27FC236}">
                <a16:creationId xmlns:a16="http://schemas.microsoft.com/office/drawing/2014/main" id="{CC33A55D-0C73-B582-089E-950C10B8FAC6}"/>
              </a:ext>
            </a:extLst>
          </p:cNvPr>
          <p:cNvPicPr>
            <a:picLocks noChangeAspect="1"/>
          </p:cNvPicPr>
          <p:nvPr/>
        </p:nvPicPr>
        <p:blipFill>
          <a:blip r:embed="rId2"/>
          <a:stretch>
            <a:fillRect/>
          </a:stretch>
        </p:blipFill>
        <p:spPr>
          <a:xfrm>
            <a:off x="466167" y="2723545"/>
            <a:ext cx="5494880" cy="3969516"/>
          </a:xfrm>
          <a:prstGeom prst="rect">
            <a:avLst/>
          </a:prstGeom>
        </p:spPr>
      </p:pic>
      <p:sp>
        <p:nvSpPr>
          <p:cNvPr id="9" name="TextBox 8">
            <a:extLst>
              <a:ext uri="{FF2B5EF4-FFF2-40B4-BE49-F238E27FC236}">
                <a16:creationId xmlns:a16="http://schemas.microsoft.com/office/drawing/2014/main" id="{A52BFA0D-55EF-D273-7D4B-AFC53EF1683A}"/>
              </a:ext>
            </a:extLst>
          </p:cNvPr>
          <p:cNvSpPr txBox="1"/>
          <p:nvPr/>
        </p:nvSpPr>
        <p:spPr>
          <a:xfrm>
            <a:off x="6096000" y="718101"/>
            <a:ext cx="5629833" cy="590931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latin typeface="inter-regular"/>
              </a:rPr>
              <a:t>Fuzzy logic contains multiple logical values and these values are the truth values of a variable or problem between 0 and 1.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This concept was introduced by </a:t>
            </a:r>
            <a:r>
              <a:rPr lang="en-US" b="1" i="0" dirty="0" err="1">
                <a:solidFill>
                  <a:srgbClr val="333333"/>
                </a:solidFill>
                <a:effectLst/>
                <a:latin typeface="inter-bold"/>
              </a:rPr>
              <a:t>Lofti</a:t>
            </a:r>
            <a:r>
              <a:rPr lang="en-US" b="1" i="0" dirty="0">
                <a:solidFill>
                  <a:srgbClr val="333333"/>
                </a:solidFill>
                <a:effectLst/>
                <a:latin typeface="inter-bold"/>
              </a:rPr>
              <a:t> Zadeh</a:t>
            </a:r>
            <a:r>
              <a:rPr lang="en-US" b="0" i="0" dirty="0">
                <a:solidFill>
                  <a:srgbClr val="333333"/>
                </a:solidFill>
                <a:effectLst/>
                <a:latin typeface="inter-regular"/>
              </a:rPr>
              <a:t> in </a:t>
            </a:r>
            <a:r>
              <a:rPr lang="en-US" b="1" i="0" dirty="0">
                <a:solidFill>
                  <a:srgbClr val="333333"/>
                </a:solidFill>
                <a:effectLst/>
                <a:latin typeface="inter-bold"/>
              </a:rPr>
              <a:t>1965</a:t>
            </a:r>
            <a:r>
              <a:rPr lang="en-US" b="0" i="0" dirty="0">
                <a:solidFill>
                  <a:srgbClr val="333333"/>
                </a:solidFill>
                <a:effectLst/>
                <a:latin typeface="inter-regular"/>
              </a:rPr>
              <a:t> based on the </a:t>
            </a:r>
            <a:r>
              <a:rPr lang="en-US" b="1" i="0" dirty="0">
                <a:solidFill>
                  <a:srgbClr val="333333"/>
                </a:solidFill>
                <a:effectLst/>
                <a:latin typeface="inter-bold"/>
              </a:rPr>
              <a:t>Fuzzy Set Theory</a:t>
            </a:r>
            <a:r>
              <a:rPr lang="en-US" b="0" i="0" dirty="0">
                <a:solidFill>
                  <a:srgbClr val="333333"/>
                </a:solidFill>
                <a:effectLst/>
                <a:latin typeface="inter-regular"/>
              </a:rPr>
              <a:t>. This concept provides the possibilities which are not given by computers, but similar to the range of possibilities generated by humans.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the Boolean system, only two possibilities (0 and 1) exist, where 1 denotes the absolute truth value and 0 denotes the absolute false value. But in the fuzzy system, there are multiple possibilities present between the 0 and 1, which are partially false and partially true.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Fuzzy logic can be implemented in systems such as micro-controllers, workstation-based or large network-based systems for achieving the definite output. It can also be implemented in both hardware or software.</a:t>
            </a:r>
          </a:p>
        </p:txBody>
      </p:sp>
    </p:spTree>
    <p:extLst>
      <p:ext uri="{BB962C8B-B14F-4D97-AF65-F5344CB8AC3E}">
        <p14:creationId xmlns:p14="http://schemas.microsoft.com/office/powerpoint/2010/main" val="3771197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B02B-64C5-A81F-01C9-186282B620C1}"/>
              </a:ext>
            </a:extLst>
          </p:cNvPr>
          <p:cNvSpPr>
            <a:spLocks noGrp="1"/>
          </p:cNvSpPr>
          <p:nvPr>
            <p:ph type="title"/>
          </p:nvPr>
        </p:nvSpPr>
        <p:spPr/>
        <p:txBody>
          <a:bodyPr/>
          <a:lstStyle/>
          <a:p>
            <a:r>
              <a:rPr lang="en-US" b="1" dirty="0"/>
              <a:t>Characteristics of Fuzzy Logic</a:t>
            </a:r>
          </a:p>
        </p:txBody>
      </p:sp>
      <p:sp>
        <p:nvSpPr>
          <p:cNvPr id="3" name="Content Placeholder 2">
            <a:extLst>
              <a:ext uri="{FF2B5EF4-FFF2-40B4-BE49-F238E27FC236}">
                <a16:creationId xmlns:a16="http://schemas.microsoft.com/office/drawing/2014/main" id="{5C31E3BA-E627-10CE-0EEC-B7026FD17B40}"/>
              </a:ext>
            </a:extLst>
          </p:cNvPr>
          <p:cNvSpPr>
            <a:spLocks noGrp="1"/>
          </p:cNvSpPr>
          <p:nvPr>
            <p:ph idx="1"/>
          </p:nvPr>
        </p:nvSpPr>
        <p:spPr/>
        <p:txBody>
          <a:bodyPr>
            <a:normAutofit fontScale="70000" lnSpcReduction="20000"/>
          </a:bodyPr>
          <a:lstStyle/>
          <a:p>
            <a:pPr marL="0" indent="0" algn="just">
              <a:buNone/>
            </a:pPr>
            <a:r>
              <a:rPr lang="en-US" b="0" i="0" dirty="0">
                <a:solidFill>
                  <a:srgbClr val="333333"/>
                </a:solidFill>
                <a:effectLst/>
                <a:latin typeface="inter-regular"/>
              </a:rPr>
              <a:t>Following are the characteristics of fuzzy logic:</a:t>
            </a:r>
          </a:p>
          <a:p>
            <a:pPr marL="0" indent="0" algn="just">
              <a:buNone/>
            </a:pP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This concept is flexible and we can easily understand and implement it.</a:t>
            </a:r>
          </a:p>
          <a:p>
            <a:pPr algn="just">
              <a:buFont typeface="+mj-lt"/>
              <a:buAutoNum type="arabicPeriod"/>
            </a:pPr>
            <a:r>
              <a:rPr lang="en-US" b="0" i="0" dirty="0">
                <a:solidFill>
                  <a:srgbClr val="000000"/>
                </a:solidFill>
                <a:effectLst/>
                <a:latin typeface="inter-regular"/>
              </a:rPr>
              <a:t>It is used for helping the minimization of the logics created by the human.</a:t>
            </a:r>
          </a:p>
          <a:p>
            <a:pPr algn="just">
              <a:buFont typeface="+mj-lt"/>
              <a:buAutoNum type="arabicPeriod"/>
            </a:pPr>
            <a:r>
              <a:rPr lang="en-US" b="0" i="0" dirty="0">
                <a:solidFill>
                  <a:srgbClr val="000000"/>
                </a:solidFill>
                <a:effectLst/>
                <a:latin typeface="inter-regular"/>
              </a:rPr>
              <a:t>It is the best method for finding the solution of those problems which are suitable for approximate or uncertain reasoning.</a:t>
            </a:r>
          </a:p>
          <a:p>
            <a:pPr algn="just">
              <a:buFont typeface="+mj-lt"/>
              <a:buAutoNum type="arabicPeriod"/>
            </a:pPr>
            <a:r>
              <a:rPr lang="en-US" b="0" i="0" dirty="0">
                <a:solidFill>
                  <a:srgbClr val="000000"/>
                </a:solidFill>
                <a:effectLst/>
                <a:latin typeface="inter-regular"/>
              </a:rPr>
              <a:t>It always offers two values, which denote the two possible solutions for a problem and statement.</a:t>
            </a:r>
          </a:p>
          <a:p>
            <a:pPr algn="just">
              <a:buFont typeface="+mj-lt"/>
              <a:buAutoNum type="arabicPeriod"/>
            </a:pPr>
            <a:r>
              <a:rPr lang="en-US" b="0" i="0" dirty="0">
                <a:solidFill>
                  <a:srgbClr val="000000"/>
                </a:solidFill>
                <a:effectLst/>
                <a:latin typeface="inter-regular"/>
              </a:rPr>
              <a:t>It allows users to build or create the functions which are non-linear of arbitrary complexity.</a:t>
            </a:r>
          </a:p>
          <a:p>
            <a:pPr algn="just">
              <a:buFont typeface="+mj-lt"/>
              <a:buAutoNum type="arabicPeriod"/>
            </a:pPr>
            <a:r>
              <a:rPr lang="en-US" b="0" i="0" dirty="0">
                <a:solidFill>
                  <a:srgbClr val="000000"/>
                </a:solidFill>
                <a:effectLst/>
                <a:latin typeface="inter-regular"/>
              </a:rPr>
              <a:t>In fuzzy logic, everything is a matter of degree.</a:t>
            </a:r>
          </a:p>
          <a:p>
            <a:pPr algn="just">
              <a:buFont typeface="+mj-lt"/>
              <a:buAutoNum type="arabicPeriod"/>
            </a:pPr>
            <a:r>
              <a:rPr lang="en-US" b="0" i="0" dirty="0">
                <a:solidFill>
                  <a:srgbClr val="000000"/>
                </a:solidFill>
                <a:effectLst/>
                <a:latin typeface="inter-regular"/>
              </a:rPr>
              <a:t>In the Fuzzy logic, any system which is logical can be easily fuzzified.</a:t>
            </a:r>
          </a:p>
          <a:p>
            <a:pPr algn="just">
              <a:buFont typeface="+mj-lt"/>
              <a:buAutoNum type="arabicPeriod"/>
            </a:pPr>
            <a:r>
              <a:rPr lang="en-US" b="0" i="0" dirty="0">
                <a:solidFill>
                  <a:srgbClr val="000000"/>
                </a:solidFill>
                <a:effectLst/>
                <a:latin typeface="inter-regular"/>
              </a:rPr>
              <a:t>It is based on natural language processing.</a:t>
            </a:r>
          </a:p>
          <a:p>
            <a:pPr algn="just">
              <a:buFont typeface="+mj-lt"/>
              <a:buAutoNum type="arabicPeriod"/>
            </a:pPr>
            <a:r>
              <a:rPr lang="en-US" b="0" i="0" dirty="0">
                <a:solidFill>
                  <a:srgbClr val="000000"/>
                </a:solidFill>
                <a:effectLst/>
                <a:latin typeface="inter-regular"/>
              </a:rPr>
              <a:t>It is also used by the quantitative analysts for improving their algorithm's execution.</a:t>
            </a:r>
          </a:p>
          <a:p>
            <a:pPr algn="just">
              <a:buFont typeface="+mj-lt"/>
              <a:buAutoNum type="arabicPeriod"/>
            </a:pPr>
            <a:r>
              <a:rPr lang="en-US" b="0" i="0" dirty="0">
                <a:solidFill>
                  <a:srgbClr val="000000"/>
                </a:solidFill>
                <a:effectLst/>
                <a:latin typeface="inter-regular"/>
              </a:rPr>
              <a:t>It also allows users to integrate with the programming.</a:t>
            </a:r>
          </a:p>
          <a:p>
            <a:endParaRPr lang="en-US" dirty="0"/>
          </a:p>
        </p:txBody>
      </p:sp>
    </p:spTree>
    <p:extLst>
      <p:ext uri="{BB962C8B-B14F-4D97-AF65-F5344CB8AC3E}">
        <p14:creationId xmlns:p14="http://schemas.microsoft.com/office/powerpoint/2010/main" val="1335237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D216-E08F-4887-4B12-10363CF5B8CE}"/>
              </a:ext>
            </a:extLst>
          </p:cNvPr>
          <p:cNvSpPr>
            <a:spLocks noGrp="1"/>
          </p:cNvSpPr>
          <p:nvPr>
            <p:ph type="title"/>
          </p:nvPr>
        </p:nvSpPr>
        <p:spPr/>
        <p:txBody>
          <a:bodyPr/>
          <a:lstStyle/>
          <a:p>
            <a:r>
              <a:rPr lang="en-US" b="1" dirty="0"/>
              <a:t>Architecture of a Fuzzy Logic System</a:t>
            </a:r>
          </a:p>
        </p:txBody>
      </p:sp>
      <p:sp>
        <p:nvSpPr>
          <p:cNvPr id="3" name="Content Placeholder 2">
            <a:extLst>
              <a:ext uri="{FF2B5EF4-FFF2-40B4-BE49-F238E27FC236}">
                <a16:creationId xmlns:a16="http://schemas.microsoft.com/office/drawing/2014/main" id="{303D6794-C4C2-5D1F-BA88-BAA76A813CF4}"/>
              </a:ext>
            </a:extLst>
          </p:cNvPr>
          <p:cNvSpPr>
            <a:spLocks noGrp="1"/>
          </p:cNvSpPr>
          <p:nvPr>
            <p:ph idx="1"/>
          </p:nvPr>
        </p:nvSpPr>
        <p:spPr/>
        <p:txBody>
          <a:bodyPr/>
          <a:lstStyle/>
          <a:p>
            <a:pPr marL="0" indent="0" algn="just">
              <a:buNone/>
            </a:pPr>
            <a:r>
              <a:rPr lang="en-US" sz="2400" b="0" i="0" dirty="0">
                <a:solidFill>
                  <a:srgbClr val="333333"/>
                </a:solidFill>
                <a:effectLst/>
                <a:latin typeface="inter-regular"/>
              </a:rPr>
              <a:t>In the architecture of the </a:t>
            </a:r>
            <a:r>
              <a:rPr lang="en-US" sz="2400" b="1" i="0" dirty="0">
                <a:solidFill>
                  <a:srgbClr val="333333"/>
                </a:solidFill>
                <a:effectLst/>
                <a:latin typeface="inter-bold"/>
              </a:rPr>
              <a:t>Fuzzy Logic</a:t>
            </a:r>
            <a:r>
              <a:rPr lang="en-US" sz="2400" b="0" i="0" dirty="0">
                <a:solidFill>
                  <a:srgbClr val="333333"/>
                </a:solidFill>
                <a:effectLst/>
                <a:latin typeface="inter-regular"/>
              </a:rPr>
              <a:t> system, each component plays </a:t>
            </a:r>
            <a:r>
              <a:rPr lang="en-US" sz="2000" b="0" i="0" dirty="0">
                <a:solidFill>
                  <a:srgbClr val="333333"/>
                </a:solidFill>
                <a:effectLst/>
                <a:latin typeface="inter-regular"/>
              </a:rPr>
              <a:t>an </a:t>
            </a:r>
            <a:r>
              <a:rPr lang="en-US" sz="2400" b="0" i="0" dirty="0">
                <a:solidFill>
                  <a:srgbClr val="333333"/>
                </a:solidFill>
                <a:effectLst/>
                <a:latin typeface="inter-regular"/>
              </a:rPr>
              <a:t>important role. The architecture consists of the different four components which are given below.</a:t>
            </a:r>
          </a:p>
          <a:p>
            <a:pPr marL="0" indent="0" algn="just">
              <a:buNone/>
            </a:pPr>
            <a:endParaRPr lang="en-US" sz="2400" b="0" i="0" dirty="0">
              <a:solidFill>
                <a:srgbClr val="333333"/>
              </a:solidFill>
              <a:effectLst/>
              <a:latin typeface="inter-regular"/>
            </a:endParaRPr>
          </a:p>
          <a:p>
            <a:pPr algn="just">
              <a:buFont typeface="+mj-lt"/>
              <a:buAutoNum type="arabicPeriod"/>
            </a:pPr>
            <a:r>
              <a:rPr lang="en-US" sz="2400" b="0" i="0" dirty="0">
                <a:solidFill>
                  <a:srgbClr val="000000"/>
                </a:solidFill>
                <a:effectLst/>
                <a:latin typeface="inter-regular"/>
              </a:rPr>
              <a:t>Rule Base</a:t>
            </a:r>
          </a:p>
          <a:p>
            <a:pPr algn="just">
              <a:buFont typeface="+mj-lt"/>
              <a:buAutoNum type="arabicPeriod"/>
            </a:pPr>
            <a:r>
              <a:rPr lang="en-US" sz="2400" b="0" i="0" dirty="0">
                <a:solidFill>
                  <a:srgbClr val="000000"/>
                </a:solidFill>
                <a:effectLst/>
                <a:latin typeface="inter-regular"/>
              </a:rPr>
              <a:t>Fuzzification</a:t>
            </a:r>
          </a:p>
          <a:p>
            <a:pPr algn="just">
              <a:buFont typeface="+mj-lt"/>
              <a:buAutoNum type="arabicPeriod"/>
            </a:pPr>
            <a:r>
              <a:rPr lang="en-US" sz="2400" b="0" i="0" dirty="0">
                <a:solidFill>
                  <a:srgbClr val="000000"/>
                </a:solidFill>
                <a:effectLst/>
                <a:latin typeface="inter-regular"/>
              </a:rPr>
              <a:t>Inference Engine</a:t>
            </a:r>
          </a:p>
          <a:p>
            <a:pPr algn="just">
              <a:buFont typeface="+mj-lt"/>
              <a:buAutoNum type="arabicPeriod"/>
            </a:pPr>
            <a:r>
              <a:rPr lang="en-US" sz="2400" b="0" i="0" dirty="0">
                <a:solidFill>
                  <a:srgbClr val="000000"/>
                </a:solidFill>
                <a:effectLst/>
                <a:latin typeface="inter-regular"/>
              </a:rPr>
              <a:t>Defuzzification</a:t>
            </a:r>
          </a:p>
          <a:p>
            <a:endParaRPr lang="en-US" dirty="0"/>
          </a:p>
        </p:txBody>
      </p:sp>
      <p:pic>
        <p:nvPicPr>
          <p:cNvPr id="5" name="Picture 4">
            <a:extLst>
              <a:ext uri="{FF2B5EF4-FFF2-40B4-BE49-F238E27FC236}">
                <a16:creationId xmlns:a16="http://schemas.microsoft.com/office/drawing/2014/main" id="{F6D167FC-0957-1BA2-DF54-DFB59F1E68E5}"/>
              </a:ext>
            </a:extLst>
          </p:cNvPr>
          <p:cNvPicPr>
            <a:picLocks noChangeAspect="1"/>
          </p:cNvPicPr>
          <p:nvPr/>
        </p:nvPicPr>
        <p:blipFill rotWithShape="1">
          <a:blip r:embed="rId2"/>
          <a:srcRect t="13000"/>
          <a:stretch/>
        </p:blipFill>
        <p:spPr>
          <a:xfrm>
            <a:off x="4040940" y="2722596"/>
            <a:ext cx="7312860" cy="3728956"/>
          </a:xfrm>
          <a:prstGeom prst="rect">
            <a:avLst/>
          </a:prstGeom>
        </p:spPr>
      </p:pic>
    </p:spTree>
    <p:extLst>
      <p:ext uri="{BB962C8B-B14F-4D97-AF65-F5344CB8AC3E}">
        <p14:creationId xmlns:p14="http://schemas.microsoft.com/office/powerpoint/2010/main" val="4009447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64F25-B360-EECF-2922-1585E2EDEAEB}"/>
              </a:ext>
            </a:extLst>
          </p:cNvPr>
          <p:cNvSpPr>
            <a:spLocks noGrp="1"/>
          </p:cNvSpPr>
          <p:nvPr>
            <p:ph idx="1"/>
          </p:nvPr>
        </p:nvSpPr>
        <p:spPr>
          <a:xfrm>
            <a:off x="703730" y="480919"/>
            <a:ext cx="10515600" cy="5928846"/>
          </a:xfrm>
        </p:spPr>
        <p:txBody>
          <a:bodyPr>
            <a:normAutofit fontScale="92500" lnSpcReduction="20000"/>
          </a:bodyPr>
          <a:lstStyle/>
          <a:p>
            <a:pPr marL="0" indent="0" algn="just">
              <a:buNone/>
            </a:pPr>
            <a:r>
              <a:rPr lang="en-US" sz="2400" b="0" i="0" dirty="0">
                <a:solidFill>
                  <a:srgbClr val="610B4B"/>
                </a:solidFill>
                <a:effectLst/>
                <a:latin typeface="erdana"/>
              </a:rPr>
              <a:t>1. Rule Base</a:t>
            </a:r>
          </a:p>
          <a:p>
            <a:pPr algn="just"/>
            <a:r>
              <a:rPr lang="en-US" sz="2400" b="0" i="0" dirty="0">
                <a:solidFill>
                  <a:srgbClr val="333333"/>
                </a:solidFill>
                <a:effectLst/>
                <a:latin typeface="inter-regular"/>
              </a:rPr>
              <a:t>Rule Base is a component used for storing the set of rules and the If-Then conditions given by the experts are used for controlling the decision-making systems. There are so many updates that come in the Fuzzy theory recently, which offers effective methods for designing and tuning of fuzzy controllers. These updates or developments decreases the number of fuzzy set of rules.</a:t>
            </a:r>
          </a:p>
          <a:p>
            <a:pPr marL="0" indent="0" algn="just">
              <a:buNone/>
            </a:pPr>
            <a:endParaRPr lang="en-US" sz="2400" b="0" i="0" dirty="0">
              <a:solidFill>
                <a:srgbClr val="333333"/>
              </a:solidFill>
              <a:effectLst/>
              <a:latin typeface="inter-regular"/>
            </a:endParaRPr>
          </a:p>
          <a:p>
            <a:pPr marL="0" indent="0" algn="just">
              <a:buNone/>
            </a:pPr>
            <a:r>
              <a:rPr lang="en-US" sz="2400" b="0" i="0" dirty="0">
                <a:solidFill>
                  <a:srgbClr val="610B4B"/>
                </a:solidFill>
                <a:effectLst/>
                <a:latin typeface="erdana"/>
              </a:rPr>
              <a:t>2. Fuzzification</a:t>
            </a:r>
          </a:p>
          <a:p>
            <a:pPr algn="just"/>
            <a:r>
              <a:rPr lang="en-US" sz="2400" b="1" i="0" dirty="0">
                <a:solidFill>
                  <a:srgbClr val="333333"/>
                </a:solidFill>
                <a:effectLst/>
                <a:latin typeface="inter-bold"/>
              </a:rPr>
              <a:t>Fuzzification</a:t>
            </a:r>
            <a:r>
              <a:rPr lang="en-US" sz="2400" b="0" i="0" dirty="0">
                <a:solidFill>
                  <a:srgbClr val="333333"/>
                </a:solidFill>
                <a:effectLst/>
                <a:latin typeface="inter-regular"/>
              </a:rPr>
              <a:t> is a module or component for transforming the system inputs, i.e., it converts the crisp number into fuzzy steps. The crisp numbers are those inputs which are measured by the sensors and then fuzzification passed them into the control systems for further processing. This component divides the input signals into following five states in any Fuzzy Logic system:</a:t>
            </a:r>
          </a:p>
          <a:p>
            <a:r>
              <a:rPr lang="en-US" sz="2400" dirty="0"/>
              <a:t>Large Positive (LP)</a:t>
            </a:r>
          </a:p>
          <a:p>
            <a:r>
              <a:rPr lang="en-US" sz="2400" dirty="0"/>
              <a:t>Medium Positive (MP)</a:t>
            </a:r>
          </a:p>
          <a:p>
            <a:r>
              <a:rPr lang="en-US" sz="2400" dirty="0"/>
              <a:t>Small (S)</a:t>
            </a:r>
          </a:p>
          <a:p>
            <a:r>
              <a:rPr lang="en-US" sz="2400" dirty="0"/>
              <a:t>Medium Negative (MN)</a:t>
            </a:r>
          </a:p>
          <a:p>
            <a:r>
              <a:rPr lang="en-US" sz="2400" dirty="0"/>
              <a:t>Large negative (LN)</a:t>
            </a:r>
          </a:p>
        </p:txBody>
      </p:sp>
    </p:spTree>
    <p:extLst>
      <p:ext uri="{BB962C8B-B14F-4D97-AF65-F5344CB8AC3E}">
        <p14:creationId xmlns:p14="http://schemas.microsoft.com/office/powerpoint/2010/main" val="747032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64F25-B360-EECF-2922-1585E2EDEAEB}"/>
              </a:ext>
            </a:extLst>
          </p:cNvPr>
          <p:cNvSpPr>
            <a:spLocks noGrp="1"/>
          </p:cNvSpPr>
          <p:nvPr>
            <p:ph idx="1"/>
          </p:nvPr>
        </p:nvSpPr>
        <p:spPr>
          <a:xfrm>
            <a:off x="703730" y="480919"/>
            <a:ext cx="10515600" cy="5928846"/>
          </a:xfrm>
        </p:spPr>
        <p:txBody>
          <a:bodyPr>
            <a:normAutofit/>
          </a:bodyPr>
          <a:lstStyle/>
          <a:p>
            <a:pPr marL="0" indent="0" algn="just">
              <a:buNone/>
            </a:pPr>
            <a:r>
              <a:rPr lang="en-US" sz="2200" b="0" i="0" dirty="0">
                <a:solidFill>
                  <a:srgbClr val="610B4B"/>
                </a:solidFill>
                <a:effectLst/>
                <a:latin typeface="erdana"/>
              </a:rPr>
              <a:t>3. Inference Engine</a:t>
            </a:r>
          </a:p>
          <a:p>
            <a:pPr algn="just"/>
            <a:r>
              <a:rPr lang="en-US" sz="2200" b="0" i="0" dirty="0">
                <a:solidFill>
                  <a:srgbClr val="333333"/>
                </a:solidFill>
                <a:effectLst/>
                <a:latin typeface="inter-regular"/>
              </a:rPr>
              <a:t>This component is a main component in any Fuzzy Logic system (</a:t>
            </a:r>
            <a:r>
              <a:rPr lang="en-US" sz="2200" b="0" i="0" dirty="0" err="1">
                <a:solidFill>
                  <a:srgbClr val="333333"/>
                </a:solidFill>
                <a:effectLst/>
                <a:latin typeface="inter-regular"/>
              </a:rPr>
              <a:t>FLS</a:t>
            </a:r>
            <a:r>
              <a:rPr lang="en-US" sz="2200" b="0" i="0" dirty="0">
                <a:solidFill>
                  <a:srgbClr val="333333"/>
                </a:solidFill>
                <a:effectLst/>
                <a:latin typeface="inter-regular"/>
              </a:rPr>
              <a:t>), because all the information is processed in the Inference Engine. It allows users to find the matching degree between the current fuzzy input and the rules. After the matching degree, this system determines which rule is to be added according to the given input field. When all rules are fired, then they are combined for developing the control actions.</a:t>
            </a:r>
          </a:p>
          <a:p>
            <a:pPr marL="0" indent="0" algn="just">
              <a:buNone/>
            </a:pPr>
            <a:endParaRPr lang="en-US" sz="2200" dirty="0">
              <a:solidFill>
                <a:srgbClr val="333333"/>
              </a:solidFill>
              <a:latin typeface="inter-regular"/>
            </a:endParaRPr>
          </a:p>
          <a:p>
            <a:pPr marL="0" indent="0" algn="just">
              <a:buNone/>
            </a:pPr>
            <a:r>
              <a:rPr lang="en-US" sz="2200" b="0" i="0" dirty="0">
                <a:solidFill>
                  <a:srgbClr val="610B4B"/>
                </a:solidFill>
                <a:effectLst/>
                <a:latin typeface="erdana"/>
              </a:rPr>
              <a:t>4. Defuzzification</a:t>
            </a:r>
          </a:p>
          <a:p>
            <a:pPr algn="just"/>
            <a:r>
              <a:rPr lang="en-US" sz="2200" b="1" i="0" dirty="0">
                <a:solidFill>
                  <a:srgbClr val="333333"/>
                </a:solidFill>
                <a:effectLst/>
                <a:latin typeface="inter-bold"/>
              </a:rPr>
              <a:t>Defuzzification</a:t>
            </a:r>
            <a:r>
              <a:rPr lang="en-US" sz="2200" b="0" i="0" dirty="0">
                <a:solidFill>
                  <a:srgbClr val="333333"/>
                </a:solidFill>
                <a:effectLst/>
                <a:latin typeface="inter-regular"/>
              </a:rPr>
              <a:t> is a module or component, which takes the fuzzy set inputs generated by the </a:t>
            </a:r>
            <a:r>
              <a:rPr lang="en-US" sz="2200" b="1" i="0" dirty="0">
                <a:solidFill>
                  <a:srgbClr val="333333"/>
                </a:solidFill>
                <a:effectLst/>
                <a:latin typeface="inter-bold"/>
              </a:rPr>
              <a:t>Inference Engine</a:t>
            </a:r>
            <a:r>
              <a:rPr lang="en-US" sz="2200" b="0" i="0" dirty="0">
                <a:solidFill>
                  <a:srgbClr val="333333"/>
                </a:solidFill>
                <a:effectLst/>
                <a:latin typeface="inter-regular"/>
              </a:rPr>
              <a:t>, and then transforms them into a crisp value.  It is the last step in the process of a fuzzy logic system. The crisp value is a type of value which is acceptable by the user. Various techniques are present to do this, but the user has to select the best one for reducing the errors.</a:t>
            </a:r>
          </a:p>
          <a:p>
            <a:pPr algn="just"/>
            <a:endParaRPr lang="en-US" sz="2000" b="0" i="0" dirty="0">
              <a:solidFill>
                <a:srgbClr val="333333"/>
              </a:solidFill>
              <a:effectLst/>
              <a:latin typeface="inter-regular"/>
            </a:endParaRPr>
          </a:p>
        </p:txBody>
      </p:sp>
    </p:spTree>
    <p:extLst>
      <p:ext uri="{BB962C8B-B14F-4D97-AF65-F5344CB8AC3E}">
        <p14:creationId xmlns:p14="http://schemas.microsoft.com/office/powerpoint/2010/main" val="2088035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6C608-6AF5-69D9-4763-4F05E4BD55FA}"/>
              </a:ext>
            </a:extLst>
          </p:cNvPr>
          <p:cNvPicPr>
            <a:picLocks noChangeAspect="1"/>
          </p:cNvPicPr>
          <p:nvPr/>
        </p:nvPicPr>
        <p:blipFill>
          <a:blip r:embed="rId2"/>
          <a:stretch>
            <a:fillRect/>
          </a:stretch>
        </p:blipFill>
        <p:spPr>
          <a:xfrm>
            <a:off x="1341174" y="250946"/>
            <a:ext cx="9509652" cy="2552025"/>
          </a:xfrm>
          <a:prstGeom prst="rect">
            <a:avLst/>
          </a:prstGeom>
        </p:spPr>
      </p:pic>
      <p:pic>
        <p:nvPicPr>
          <p:cNvPr id="7" name="Picture 6">
            <a:extLst>
              <a:ext uri="{FF2B5EF4-FFF2-40B4-BE49-F238E27FC236}">
                <a16:creationId xmlns:a16="http://schemas.microsoft.com/office/drawing/2014/main" id="{35D44977-FB82-9D8B-AF89-8F9334990485}"/>
              </a:ext>
            </a:extLst>
          </p:cNvPr>
          <p:cNvPicPr>
            <a:picLocks noChangeAspect="1"/>
          </p:cNvPicPr>
          <p:nvPr/>
        </p:nvPicPr>
        <p:blipFill>
          <a:blip r:embed="rId3"/>
          <a:stretch>
            <a:fillRect/>
          </a:stretch>
        </p:blipFill>
        <p:spPr>
          <a:xfrm>
            <a:off x="1341174" y="2791188"/>
            <a:ext cx="9509652" cy="2285888"/>
          </a:xfrm>
          <a:prstGeom prst="rect">
            <a:avLst/>
          </a:prstGeom>
        </p:spPr>
      </p:pic>
      <p:pic>
        <p:nvPicPr>
          <p:cNvPr id="9" name="Picture 8">
            <a:extLst>
              <a:ext uri="{FF2B5EF4-FFF2-40B4-BE49-F238E27FC236}">
                <a16:creationId xmlns:a16="http://schemas.microsoft.com/office/drawing/2014/main" id="{F6B946C8-D445-0728-89F5-0080E2FCF15D}"/>
              </a:ext>
            </a:extLst>
          </p:cNvPr>
          <p:cNvPicPr>
            <a:picLocks noChangeAspect="1"/>
          </p:cNvPicPr>
          <p:nvPr/>
        </p:nvPicPr>
        <p:blipFill>
          <a:blip r:embed="rId4"/>
          <a:stretch>
            <a:fillRect/>
          </a:stretch>
        </p:blipFill>
        <p:spPr>
          <a:xfrm>
            <a:off x="1377597" y="5207381"/>
            <a:ext cx="9436805" cy="1246371"/>
          </a:xfrm>
          <a:prstGeom prst="rect">
            <a:avLst/>
          </a:prstGeom>
        </p:spPr>
      </p:pic>
    </p:spTree>
    <p:extLst>
      <p:ext uri="{BB962C8B-B14F-4D97-AF65-F5344CB8AC3E}">
        <p14:creationId xmlns:p14="http://schemas.microsoft.com/office/powerpoint/2010/main" val="3145753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6A28D-07D3-CC05-029C-0ED8BB9117E3}"/>
              </a:ext>
            </a:extLst>
          </p:cNvPr>
          <p:cNvPicPr>
            <a:picLocks noChangeAspect="1"/>
          </p:cNvPicPr>
          <p:nvPr/>
        </p:nvPicPr>
        <p:blipFill>
          <a:blip r:embed="rId2"/>
          <a:stretch>
            <a:fillRect/>
          </a:stretch>
        </p:blipFill>
        <p:spPr>
          <a:xfrm>
            <a:off x="1983793" y="3309920"/>
            <a:ext cx="7673418" cy="3548154"/>
          </a:xfrm>
          <a:prstGeom prst="rect">
            <a:avLst/>
          </a:prstGeom>
        </p:spPr>
      </p:pic>
      <p:pic>
        <p:nvPicPr>
          <p:cNvPr id="7" name="Picture 6">
            <a:extLst>
              <a:ext uri="{FF2B5EF4-FFF2-40B4-BE49-F238E27FC236}">
                <a16:creationId xmlns:a16="http://schemas.microsoft.com/office/drawing/2014/main" id="{71A6CFB0-6505-69FF-91AC-A952DC9B9C99}"/>
              </a:ext>
            </a:extLst>
          </p:cNvPr>
          <p:cNvPicPr>
            <a:picLocks noChangeAspect="1"/>
          </p:cNvPicPr>
          <p:nvPr/>
        </p:nvPicPr>
        <p:blipFill>
          <a:blip r:embed="rId3"/>
          <a:stretch>
            <a:fillRect/>
          </a:stretch>
        </p:blipFill>
        <p:spPr>
          <a:xfrm>
            <a:off x="1046375" y="361438"/>
            <a:ext cx="9775596" cy="2948482"/>
          </a:xfrm>
          <a:prstGeom prst="rect">
            <a:avLst/>
          </a:prstGeom>
        </p:spPr>
      </p:pic>
    </p:spTree>
    <p:extLst>
      <p:ext uri="{BB962C8B-B14F-4D97-AF65-F5344CB8AC3E}">
        <p14:creationId xmlns:p14="http://schemas.microsoft.com/office/powerpoint/2010/main" val="952991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00D57-877D-855E-52AE-6A6E3F220F93}"/>
              </a:ext>
            </a:extLst>
          </p:cNvPr>
          <p:cNvPicPr>
            <a:picLocks noChangeAspect="1"/>
          </p:cNvPicPr>
          <p:nvPr/>
        </p:nvPicPr>
        <p:blipFill>
          <a:blip r:embed="rId2"/>
          <a:stretch>
            <a:fillRect/>
          </a:stretch>
        </p:blipFill>
        <p:spPr>
          <a:xfrm>
            <a:off x="157285" y="485649"/>
            <a:ext cx="7295645" cy="6075407"/>
          </a:xfrm>
          <a:prstGeom prst="rect">
            <a:avLst/>
          </a:prstGeom>
        </p:spPr>
      </p:pic>
      <p:pic>
        <p:nvPicPr>
          <p:cNvPr id="7" name="Picture 6">
            <a:extLst>
              <a:ext uri="{FF2B5EF4-FFF2-40B4-BE49-F238E27FC236}">
                <a16:creationId xmlns:a16="http://schemas.microsoft.com/office/drawing/2014/main" id="{DDF03080-DEE7-267E-6C88-3A5271E6AF64}"/>
              </a:ext>
            </a:extLst>
          </p:cNvPr>
          <p:cNvPicPr>
            <a:picLocks noChangeAspect="1"/>
          </p:cNvPicPr>
          <p:nvPr/>
        </p:nvPicPr>
        <p:blipFill>
          <a:blip r:embed="rId3"/>
          <a:stretch>
            <a:fillRect/>
          </a:stretch>
        </p:blipFill>
        <p:spPr>
          <a:xfrm>
            <a:off x="7571060" y="2192242"/>
            <a:ext cx="4620940" cy="2473515"/>
          </a:xfrm>
          <a:prstGeom prst="rect">
            <a:avLst/>
          </a:prstGeom>
        </p:spPr>
      </p:pic>
    </p:spTree>
    <p:extLst>
      <p:ext uri="{BB962C8B-B14F-4D97-AF65-F5344CB8AC3E}">
        <p14:creationId xmlns:p14="http://schemas.microsoft.com/office/powerpoint/2010/main" val="1828115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E4165-0BD3-DFEE-883E-0AC08C348B6B}"/>
              </a:ext>
            </a:extLst>
          </p:cNvPr>
          <p:cNvPicPr>
            <a:picLocks noChangeAspect="1"/>
          </p:cNvPicPr>
          <p:nvPr/>
        </p:nvPicPr>
        <p:blipFill>
          <a:blip r:embed="rId2"/>
          <a:stretch>
            <a:fillRect/>
          </a:stretch>
        </p:blipFill>
        <p:spPr>
          <a:xfrm>
            <a:off x="1980625" y="228153"/>
            <a:ext cx="8230749" cy="6401693"/>
          </a:xfrm>
          <a:prstGeom prst="rect">
            <a:avLst/>
          </a:prstGeom>
        </p:spPr>
      </p:pic>
    </p:spTree>
    <p:extLst>
      <p:ext uri="{BB962C8B-B14F-4D97-AF65-F5344CB8AC3E}">
        <p14:creationId xmlns:p14="http://schemas.microsoft.com/office/powerpoint/2010/main" val="260173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78E4C-2C9E-2785-A653-07FAE81CB47A}"/>
              </a:ext>
            </a:extLst>
          </p:cNvPr>
          <p:cNvSpPr>
            <a:spLocks noGrp="1"/>
          </p:cNvSpPr>
          <p:nvPr>
            <p:ph type="title"/>
          </p:nvPr>
        </p:nvSpPr>
        <p:spPr>
          <a:xfrm>
            <a:off x="1043631" y="809898"/>
            <a:ext cx="10860194" cy="1554480"/>
          </a:xfrm>
        </p:spPr>
        <p:txBody>
          <a:bodyPr anchor="ctr">
            <a:noAutofit/>
          </a:bodyPr>
          <a:lstStyle/>
          <a:p>
            <a:r>
              <a:rPr lang="en-US" b="1" dirty="0">
                <a:latin typeface="Arial Black" panose="020B0A04020102020204" pitchFamily="34" charset="0"/>
              </a:rPr>
              <a:t>Challenges in Modern Technology</a:t>
            </a:r>
            <a:br>
              <a:rPr lang="en-US" b="1" dirty="0">
                <a:latin typeface="Arial Black" panose="020B0A04020102020204" pitchFamily="34" charset="0"/>
              </a:rPr>
            </a:br>
            <a:endParaRPr lang="en-US" b="1" dirty="0">
              <a:latin typeface="Arial Black" panose="020B0A04020102020204"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9DF88748-E45D-556F-306F-F340A24A78DA}"/>
              </a:ext>
            </a:extLst>
          </p:cNvPr>
          <p:cNvGraphicFramePr>
            <a:graphicFrameLocks noGrp="1"/>
          </p:cNvGraphicFramePr>
          <p:nvPr>
            <p:ph idx="1"/>
            <p:extLst>
              <p:ext uri="{D42A27DB-BD31-4B8C-83A1-F6EECF244321}">
                <p14:modId xmlns:p14="http://schemas.microsoft.com/office/powerpoint/2010/main" val="3217420205"/>
              </p:ext>
            </p:extLst>
          </p:nvPr>
        </p:nvGraphicFramePr>
        <p:xfrm>
          <a:off x="904602" y="3034144"/>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208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b="1" dirty="0">
                <a:latin typeface="Arial Black" panose="020B0A04020102020204" pitchFamily="34" charset="0"/>
              </a:rPr>
              <a:t>Machine Learning and Data Science</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91EA0B41-E614-1553-635F-CCB7A02314C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dirty="0"/>
              <a:t>Contribution of machine learning and data science to cybersecurity.</a:t>
            </a:r>
          </a:p>
        </p:txBody>
      </p:sp>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361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graph&#10;&#10;Description automatically generated">
            <a:extLst>
              <a:ext uri="{FF2B5EF4-FFF2-40B4-BE49-F238E27FC236}">
                <a16:creationId xmlns:a16="http://schemas.microsoft.com/office/drawing/2014/main" id="{EF795D0C-4B5E-6344-BB7D-A6C081C416CC}"/>
              </a:ext>
            </a:extLst>
          </p:cNvPr>
          <p:cNvPicPr>
            <a:picLocks noGrp="1" noChangeAspect="1"/>
          </p:cNvPicPr>
          <p:nvPr>
            <p:ph idx="1"/>
          </p:nvPr>
        </p:nvPicPr>
        <p:blipFill>
          <a:blip r:embed="rId2"/>
          <a:stretch>
            <a:fillRect/>
          </a:stretch>
        </p:blipFill>
        <p:spPr>
          <a:xfrm>
            <a:off x="260355" y="707103"/>
            <a:ext cx="11468903" cy="5308686"/>
          </a:xfrm>
          <a:prstGeom prst="rect">
            <a:avLst/>
          </a:prstGeom>
          <a:ln>
            <a:noFill/>
          </a:ln>
        </p:spPr>
      </p:pic>
    </p:spTree>
    <p:extLst>
      <p:ext uri="{BB962C8B-B14F-4D97-AF65-F5344CB8AC3E}">
        <p14:creationId xmlns:p14="http://schemas.microsoft.com/office/powerpoint/2010/main" val="199364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Arial Black" panose="020B0A04020102020204" pitchFamily="34" charset="0"/>
              </a:rPr>
              <a:t>Heartbleed Bug</a:t>
            </a:r>
          </a:p>
        </p:txBody>
      </p:sp>
      <p:sp>
        <p:nvSpPr>
          <p:cNvPr id="3" name="Content Placeholder 2"/>
          <p:cNvSpPr>
            <a:spLocks noGrp="1"/>
          </p:cNvSpPr>
          <p:nvPr>
            <p:ph idx="1"/>
          </p:nvPr>
        </p:nvSpPr>
        <p:spPr/>
        <p:txBody>
          <a:bodyPr>
            <a:normAutofit/>
          </a:bodyPr>
          <a:lstStyle/>
          <a:p>
            <a:pPr algn="just"/>
            <a:r>
              <a:rPr lang="en-US" sz="2400" dirty="0"/>
              <a:t>The Heartbleed Bug is a serious vulnerability in the popular </a:t>
            </a:r>
            <a:r>
              <a:rPr lang="en-US" sz="2400" dirty="0">
                <a:solidFill>
                  <a:srgbClr val="FF0000"/>
                </a:solidFill>
              </a:rPr>
              <a:t>OpenSSL</a:t>
            </a:r>
            <a:r>
              <a:rPr lang="en-US" sz="2400" dirty="0"/>
              <a:t> cryptographic software library. This weakness allows stealing the information protected, under normal conditions, by the SSL/TLS encryption used to secure the Internet. SSL/TLS provides communication security and privacy over the Internet for applications such as web, email, instant messaging (IM) and some virtual private networks (VPNs).</a:t>
            </a:r>
            <a:endParaRPr lang="en-IN" sz="2400" dirty="0"/>
          </a:p>
        </p:txBody>
      </p:sp>
    </p:spTree>
    <p:extLst>
      <p:ext uri="{BB962C8B-B14F-4D97-AF65-F5344CB8AC3E}">
        <p14:creationId xmlns:p14="http://schemas.microsoft.com/office/powerpoint/2010/main" val="114429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EBC467-20F0-4194-A485-C53FA49D0937}"/>
</file>

<file path=customXml/itemProps2.xml><?xml version="1.0" encoding="utf-8"?>
<ds:datastoreItem xmlns:ds="http://schemas.openxmlformats.org/officeDocument/2006/customXml" ds:itemID="{AB2CAB60-09CE-4FB0-85B1-CD0C2F23778B}"/>
</file>

<file path=customXml/itemProps3.xml><?xml version="1.0" encoding="utf-8"?>
<ds:datastoreItem xmlns:ds="http://schemas.openxmlformats.org/officeDocument/2006/customXml" ds:itemID="{81E5642A-9537-4508-A069-24C307DDFB65}"/>
</file>

<file path=docProps/app.xml><?xml version="1.0" encoding="utf-8"?>
<Properties xmlns="http://schemas.openxmlformats.org/officeDocument/2006/extended-properties" xmlns:vt="http://schemas.openxmlformats.org/officeDocument/2006/docPropsVTypes">
  <Template/>
  <TotalTime>386</TotalTime>
  <Words>3759</Words>
  <Application>Microsoft Office PowerPoint</Application>
  <PresentationFormat>Widescreen</PresentationFormat>
  <Paragraphs>299</Paragraphs>
  <Slides>70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Arial Black</vt:lpstr>
      <vt:lpstr>Calibri</vt:lpstr>
      <vt:lpstr>Calibri Light</vt:lpstr>
      <vt:lpstr>erdana</vt:lpstr>
      <vt:lpstr>inter-bold</vt:lpstr>
      <vt:lpstr>inter-regular</vt:lpstr>
      <vt:lpstr>Söhne</vt:lpstr>
      <vt:lpstr>Office Theme</vt:lpstr>
      <vt:lpstr>Module 1: Current Computer Security Landscape</vt:lpstr>
      <vt:lpstr>Introduction</vt:lpstr>
      <vt:lpstr>Growing Threats</vt:lpstr>
      <vt:lpstr>Evolution of Cybersecurity</vt:lpstr>
      <vt:lpstr>Changing Landscape</vt:lpstr>
      <vt:lpstr>PowerPoint Presentation</vt:lpstr>
      <vt:lpstr>Challenges in Modern Technology </vt:lpstr>
      <vt:lpstr>PowerPoint Presentation</vt:lpstr>
      <vt:lpstr>Heartbleed Bug</vt:lpstr>
      <vt:lpstr>Reasons for Growing Cybercrime </vt:lpstr>
      <vt:lpstr>Government Initiatives </vt:lpstr>
      <vt:lpstr>Some Statistics</vt:lpstr>
      <vt:lpstr>PowerPoint Presentation</vt:lpstr>
      <vt:lpstr>Computer Security Basics </vt:lpstr>
      <vt:lpstr>PowerPoint Presentation</vt:lpstr>
      <vt:lpstr>Attack in Computer Security</vt:lpstr>
      <vt:lpstr>Sources of Security Threats </vt:lpstr>
      <vt:lpstr>Some Case Studies</vt:lpstr>
      <vt:lpstr>Some Case Studies</vt:lpstr>
      <vt:lpstr>Some Case Studies</vt:lpstr>
      <vt:lpstr>Some Case Studies</vt:lpstr>
      <vt:lpstr>Physical Security Threats </vt:lpstr>
      <vt:lpstr>Attacks Against IoT and Wireless Sensor Networks </vt:lpstr>
      <vt:lpstr>Preliminary and Simple Attacks </vt:lpstr>
      <vt:lpstr>Active Attacks </vt:lpstr>
      <vt:lpstr>Sensor Stimuli Attack</vt:lpstr>
      <vt:lpstr>Sensor Stimuli Attack (cont.)</vt:lpstr>
      <vt:lpstr>Sensor Stimuli Attack (cont.)</vt:lpstr>
      <vt:lpstr>Sybil Attack</vt:lpstr>
      <vt:lpstr>PowerPoint Presentation</vt:lpstr>
      <vt:lpstr>Sybil Attack (cont.)</vt:lpstr>
      <vt:lpstr>Sybil Attack (cont.)</vt:lpstr>
      <vt:lpstr>Byzantine Attack</vt:lpstr>
      <vt:lpstr>Byzantine Attack (cont.)</vt:lpstr>
      <vt:lpstr>Byzantine Attack (cont.)</vt:lpstr>
      <vt:lpstr>Sinkhole/ Wormhole Attack</vt:lpstr>
      <vt:lpstr>Sinkhole/ Wormhole Attack</vt:lpstr>
      <vt:lpstr>Sinkhole/ Wormhole Attack</vt:lpstr>
      <vt:lpstr>Sinkhole/Wormhole Attack</vt:lpstr>
      <vt:lpstr>Introduction to Artificial Intelligence (AI) </vt:lpstr>
      <vt:lpstr>Why AI is needed in Computer Security?</vt:lpstr>
      <vt:lpstr>Definition of AI</vt:lpstr>
      <vt:lpstr>PowerPoint Presentation</vt:lpstr>
      <vt:lpstr>PowerPoint Presentation</vt:lpstr>
      <vt:lpstr>Conventional vs AI Approaches to Coding</vt:lpstr>
      <vt:lpstr>PowerPoint Presentation</vt:lpstr>
      <vt:lpstr>Rules Based vs Expert Systems</vt:lpstr>
      <vt:lpstr>An Expert System Composition and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Humans Vs Expert Systems Vs Conventional Programming Approaches</vt:lpstr>
      <vt:lpstr>PowerPoint Presentation</vt:lpstr>
      <vt:lpstr>PowerPoint Presentation</vt:lpstr>
      <vt:lpstr>PowerPoint Presentation</vt:lpstr>
      <vt:lpstr>Fuzzy Logic</vt:lpstr>
      <vt:lpstr>PowerPoint Presentation</vt:lpstr>
      <vt:lpstr>Characteristics of Fuzzy Logic</vt:lpstr>
      <vt:lpstr>Architecture of a Fuzzy Logic System</vt:lpstr>
      <vt:lpstr>PowerPoint Presentation</vt:lpstr>
      <vt:lpstr>PowerPoint Presentation</vt:lpstr>
      <vt:lpstr>PowerPoint Presentation</vt:lpstr>
      <vt:lpstr>PowerPoint Presentation</vt:lpstr>
      <vt:lpstr>PowerPoint Presentation</vt:lpstr>
      <vt:lpstr>PowerPoint Presentation</vt:lpstr>
      <vt:lpstr>Machine Learning and Data Science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Current Security Landscape</dc:title>
  <dc:creator>Sridhar Iyer</dc:creator>
  <cp:lastModifiedBy>Sridhar Iyer</cp:lastModifiedBy>
  <cp:revision>12</cp:revision>
  <dcterms:created xsi:type="dcterms:W3CDTF">2024-01-23T16:37:29Z</dcterms:created>
  <dcterms:modified xsi:type="dcterms:W3CDTF">2024-01-26T16:47:06Z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